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330" r:id="rId2"/>
    <p:sldId id="323" r:id="rId3"/>
    <p:sldId id="324" r:id="rId4"/>
    <p:sldId id="325" r:id="rId5"/>
    <p:sldId id="326" r:id="rId6"/>
    <p:sldId id="327" r:id="rId7"/>
    <p:sldId id="328" r:id="rId8"/>
    <p:sldId id="332" r:id="rId9"/>
    <p:sldId id="333" r:id="rId10"/>
    <p:sldId id="319" r:id="rId11"/>
    <p:sldId id="285" r:id="rId12"/>
    <p:sldId id="304" r:id="rId13"/>
    <p:sldId id="307" r:id="rId14"/>
    <p:sldId id="306" r:id="rId15"/>
    <p:sldId id="305" r:id="rId16"/>
    <p:sldId id="321" r:id="rId17"/>
    <p:sldId id="311" r:id="rId18"/>
    <p:sldId id="312" r:id="rId19"/>
    <p:sldId id="322" r:id="rId20"/>
    <p:sldId id="33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79B9"/>
    <a:srgbClr val="8DADD3"/>
    <a:srgbClr val="4D7FBB"/>
    <a:srgbClr val="497413"/>
    <a:srgbClr val="83AC3A"/>
    <a:srgbClr val="11A314"/>
    <a:srgbClr val="F0F6EA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5" autoAdjust="0"/>
    <p:restoredTop sz="99882" autoAdjust="0"/>
  </p:normalViewPr>
  <p:slideViewPr>
    <p:cSldViewPr>
      <p:cViewPr>
        <p:scale>
          <a:sx n="100" d="100"/>
          <a:sy n="100" d="100"/>
        </p:scale>
        <p:origin x="-1860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F5B32-3EC8-4E65-B8EF-71FCB2D6AE3F}" type="datetimeFigureOut">
              <a:rPr lang="ru-RU"/>
              <a:pPr>
                <a:defRPr/>
              </a:pPr>
              <a:t>11.06.2013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57D0D-B295-42C7-9686-CCECC41FB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3AB3D-7E1C-496F-BA44-825CACB57434}" type="datetimeFigureOut">
              <a:rPr lang="ru-RU"/>
              <a:pPr>
                <a:defRPr/>
              </a:pPr>
              <a:t>11.06.2013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E71C2-F486-489A-92E4-120550079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E193-5F13-4ECB-846A-0E48006C3B33}" type="datetimeFigureOut">
              <a:rPr lang="ru-RU"/>
              <a:pPr>
                <a:defRPr/>
              </a:pPr>
              <a:t>11.06.2013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20A75-2393-485E-8AF9-6FEF39AE9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D9553-8057-4AE1-AE0A-13E97EC30CEA}" type="datetimeFigureOut">
              <a:rPr lang="ru-RU"/>
              <a:pPr>
                <a:defRPr/>
              </a:pPr>
              <a:t>11.06.2013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12F3A-099F-46D7-A3AE-E35592835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0F3E1-4123-4102-8CA8-D4B14ADB463C}" type="datetimeFigureOut">
              <a:rPr lang="ru-RU"/>
              <a:pPr>
                <a:defRPr/>
              </a:pPr>
              <a:t>11.06.2013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045D3-936F-4144-AD7F-36951EA24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0FEE4-DD51-456B-8DA4-C694534E97DE}" type="datetimeFigureOut">
              <a:rPr lang="ru-RU"/>
              <a:pPr>
                <a:defRPr/>
              </a:pPr>
              <a:t>11.06.2013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E8BA0-DA45-43A6-BEC8-CC6B16476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7AE51-5B00-43F4-8761-882034FA1941}" type="datetimeFigureOut">
              <a:rPr lang="ru-RU"/>
              <a:pPr>
                <a:defRPr/>
              </a:pPr>
              <a:t>11.06.2013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02DD3-BDAA-431F-AB31-3B4255029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F4B78-372D-4B24-BC03-1FB545549C41}" type="datetimeFigureOut">
              <a:rPr lang="ru-RU"/>
              <a:pPr>
                <a:defRPr/>
              </a:pPr>
              <a:t>11.06.2013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A1CA9-70A1-4059-B14A-FF36B2923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A2607-BA29-4D8E-A2CB-05A17165AB9A}" type="datetimeFigureOut">
              <a:rPr lang="ru-RU"/>
              <a:pPr>
                <a:defRPr/>
              </a:pPr>
              <a:t>11.06.2013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B014F-6BDF-4928-A209-716E9D87C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E1A55-831F-4332-BB03-DBE83DC94E7F}" type="datetimeFigureOut">
              <a:rPr lang="ru-RU"/>
              <a:pPr>
                <a:defRPr/>
              </a:pPr>
              <a:t>11.06.2013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BD1D3-D1C9-4662-8701-D8F6EF952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D3E74-08FD-4801-9562-1AF2D066B36C}" type="datetimeFigureOut">
              <a:rPr lang="ru-RU"/>
              <a:pPr>
                <a:defRPr/>
              </a:pPr>
              <a:t>11.06.2013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61B74-E77A-408D-835F-961D37288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D2459F-6366-4D26-BDAA-942B5E89C81B}" type="datetimeFigureOut">
              <a:rPr lang="ru-RU"/>
              <a:pPr>
                <a:defRPr/>
              </a:pPr>
              <a:t>11.06.2013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740CDB-4E13-4020-A807-BC827E55C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1" r:id="rId2"/>
    <p:sldLayoutId id="2147483740" r:id="rId3"/>
    <p:sldLayoutId id="2147483739" r:id="rId4"/>
    <p:sldLayoutId id="2147483738" r:id="rId5"/>
    <p:sldLayoutId id="2147483737" r:id="rId6"/>
    <p:sldLayoutId id="2147483736" r:id="rId7"/>
    <p:sldLayoutId id="2147483735" r:id="rId8"/>
    <p:sldLayoutId id="2147483734" r:id="rId9"/>
    <p:sldLayoutId id="2147483733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wm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13" descr="fondos par apubli011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0" y="-26988"/>
            <a:ext cx="9144000" cy="6884988"/>
          </a:xfrm>
          <a:prstGeom prst="rect">
            <a:avLst/>
          </a:prstGeom>
          <a:solidFill>
            <a:schemeClr val="bg1">
              <a:alpha val="74000"/>
            </a:schemeClr>
          </a:solidFill>
          <a:effectLst/>
        </p:spPr>
        <p:txBody>
          <a:bodyPr tIns="72000" bIns="144000" anchor="ctr"/>
          <a:lstStyle/>
          <a:p>
            <a:pPr marL="0" lvl="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315" name="Picture 3" descr="C:\Users\User\Downloads\bg.png"/>
          <p:cNvPicPr>
            <a:picLocks noChangeAspect="1" noChangeArrowheads="1"/>
          </p:cNvPicPr>
          <p:nvPr/>
        </p:nvPicPr>
        <p:blipFill>
          <a:blip r:embed="rId3" cstate="print"/>
          <a:srcRect r="9047"/>
          <a:stretch>
            <a:fillRect/>
          </a:stretch>
        </p:blipFill>
        <p:spPr bwMode="auto">
          <a:xfrm>
            <a:off x="0" y="-25400"/>
            <a:ext cx="9144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093913" y="3500438"/>
            <a:ext cx="4968875" cy="29527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Докладчик: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Начальник отдела по разработке программного обеспечения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Палий Михаил Евгеньевич</a:t>
            </a:r>
          </a:p>
        </p:txBody>
      </p:sp>
      <p:pic>
        <p:nvPicPr>
          <p:cNvPr id="13317" name="Picture 8" descr="C:\Users\User\Documents\NetSpeakerphone\Received Files\Азат пресс-центр тел_ 263\градиен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8938" y="1196975"/>
            <a:ext cx="7493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68413"/>
            <a:ext cx="9144000" cy="2952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Технический порядок работы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программных средств «Заявки ЛПУ» и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ЭТП ГУП «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Таттехмедфарм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95503" y="265410"/>
            <a:ext cx="6760873" cy="504057"/>
          </a:xfrm>
          <a:prstGeom prst="rect">
            <a:avLst/>
          </a:prstGeom>
          <a:noFill/>
          <a:effectLst>
            <a:softEdge rad="63500"/>
          </a:effectLst>
        </p:spPr>
        <p:txBody>
          <a:bodyPr tIns="72000" bIns="144000" anchor="ctr"/>
          <a:lstStyle/>
          <a:p>
            <a:pPr marL="0" lvl="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ГУП «Медицинская техника и фармация Татарстана»</a:t>
            </a:r>
          </a:p>
        </p:txBody>
      </p:sp>
      <p:sp>
        <p:nvSpPr>
          <p:cNvPr id="13322" name="Text Box 3"/>
          <p:cNvSpPr txBox="1">
            <a:spLocks noChangeArrowheads="1"/>
          </p:cNvSpPr>
          <p:nvPr/>
        </p:nvSpPr>
        <p:spPr bwMode="auto">
          <a:xfrm>
            <a:off x="8316913" y="6329363"/>
            <a:ext cx="827087" cy="528637"/>
          </a:xfrm>
          <a:prstGeom prst="rect">
            <a:avLst/>
          </a:prstGeom>
          <a:noFill/>
          <a:ln w="9525">
            <a:solidFill>
              <a:srgbClr val="FF2F2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FF3300"/>
                </a:solidFill>
                <a:latin typeface="Times New Roman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C:\Users\User\Downloads\bg.png"/>
          <p:cNvPicPr>
            <a:picLocks noChangeAspect="1" noChangeArrowheads="1"/>
          </p:cNvPicPr>
          <p:nvPr/>
        </p:nvPicPr>
        <p:blipFill>
          <a:blip r:embed="rId2" cstate="print"/>
          <a:srcRect r="9047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43609" y="188640"/>
            <a:ext cx="7673800" cy="864096"/>
          </a:xfrm>
          <a:solidFill>
            <a:schemeClr val="bg1">
              <a:alpha val="74000"/>
            </a:schemeClr>
          </a:solidFill>
          <a:effectLst>
            <a:softEdge rad="63500"/>
          </a:effectLst>
        </p:spPr>
        <p:txBody>
          <a:bodyPr tIns="72000" bIns="144000" rtlCol="0">
            <a:noAutofit/>
          </a:bodyPr>
          <a:lstStyle/>
          <a:p>
            <a:pPr lvl="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Регистрация заказчика и участника на </a:t>
            </a:r>
            <a:br>
              <a:rPr lang="ru-RU" sz="22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sz="22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АРМ «ЭТП – Заказчик» и АРМ «ЭТП – Участник»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4022" t="32495" r="29390" b="2197"/>
          <a:stretch>
            <a:fillRect/>
          </a:stretch>
        </p:blipFill>
        <p:spPr bwMode="auto">
          <a:xfrm>
            <a:off x="0" y="1125538"/>
            <a:ext cx="6084888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31.JPG"/>
          <p:cNvPicPr>
            <a:picLocks noChangeAspect="1"/>
          </p:cNvPicPr>
          <p:nvPr/>
        </p:nvPicPr>
        <p:blipFill>
          <a:blip r:embed="rId4" cstate="print"/>
          <a:srcRect l="1550" t="1554" r="1550" b="672"/>
          <a:stretch>
            <a:fillRect/>
          </a:stretch>
        </p:blipFill>
        <p:spPr>
          <a:xfrm>
            <a:off x="6227763" y="5046663"/>
            <a:ext cx="2528887" cy="1689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372225" y="3716338"/>
            <a:ext cx="2232025" cy="792162"/>
          </a:xfrm>
          <a:prstGeom prst="rect">
            <a:avLst/>
          </a:prstGeom>
          <a:solidFill>
            <a:schemeClr val="tx2">
              <a:lumMod val="75000"/>
              <a:alpha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0" anchor="ctr"/>
          <a:lstStyle/>
          <a:p>
            <a:pPr algn="ctr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</a:t>
            </a:r>
          </a:p>
          <a:p>
            <a:pPr algn="ctr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ЛОГИНА И ПАРОЛЯ</a:t>
            </a:r>
          </a:p>
          <a:p>
            <a:pPr algn="ctr">
              <a:defRPr/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5580063" y="3789363"/>
            <a:ext cx="611187" cy="419100"/>
          </a:xfrm>
          <a:prstGeom prst="rightArrow">
            <a:avLst>
              <a:gd name="adj1" fmla="val 50000"/>
              <a:gd name="adj2" fmla="val 45969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1484313"/>
            <a:ext cx="2570162" cy="16573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1" name="Стрелка вправо 10"/>
          <p:cNvSpPr/>
          <p:nvPr/>
        </p:nvSpPr>
        <p:spPr>
          <a:xfrm rot="16200000">
            <a:off x="7336631" y="3302794"/>
            <a:ext cx="395288" cy="2159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7362031" y="4671219"/>
            <a:ext cx="395288" cy="2159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540" name="Picture 8" descr="C:\Users\User\Documents\NetSpeakerphone\Received Files\Азат пресс-центр тел_ 263\градиент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8925" y="141288"/>
            <a:ext cx="7493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Text Box 3"/>
          <p:cNvSpPr txBox="1">
            <a:spLocks noChangeArrowheads="1"/>
          </p:cNvSpPr>
          <p:nvPr/>
        </p:nvSpPr>
        <p:spPr bwMode="auto">
          <a:xfrm>
            <a:off x="8316913" y="6329363"/>
            <a:ext cx="827087" cy="528637"/>
          </a:xfrm>
          <a:prstGeom prst="rect">
            <a:avLst/>
          </a:prstGeom>
          <a:noFill/>
          <a:ln w="9525">
            <a:solidFill>
              <a:srgbClr val="FF2F2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FF3300"/>
                </a:solidFill>
                <a:latin typeface="Times New Roman" pitchFamily="18" charset="0"/>
              </a:rPr>
              <a:t>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C:\Users\User\Downloads\bg.png"/>
          <p:cNvPicPr>
            <a:picLocks noChangeAspect="1" noChangeArrowheads="1"/>
          </p:cNvPicPr>
          <p:nvPr/>
        </p:nvPicPr>
        <p:blipFill>
          <a:blip r:embed="rId2" cstate="print"/>
          <a:srcRect r="9047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Рисунок 3" descr="1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663" y="2058988"/>
            <a:ext cx="81915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73800" cy="720080"/>
          </a:xfrm>
          <a:solidFill>
            <a:schemeClr val="bg1">
              <a:alpha val="74000"/>
            </a:schemeClr>
          </a:solidFill>
          <a:effectLst>
            <a:softEdge rad="63500"/>
          </a:effectLst>
        </p:spPr>
        <p:txBody>
          <a:bodyPr tIns="432000" bIns="144000" rtlCol="0">
            <a:noAutofit/>
          </a:bodyPr>
          <a:lstStyle/>
          <a:p>
            <a:pPr lvl="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Объявление заказа в АРМ «ЭТП - Заказчик»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616075" y="836613"/>
            <a:ext cx="3460750" cy="1849437"/>
          </a:xfrm>
          <a:prstGeom prst="wedgeRoundRectCallout">
            <a:avLst/>
          </a:prstGeom>
          <a:solidFill>
            <a:srgbClr val="FFFF99">
              <a:alpha val="85000"/>
            </a:srgbClr>
          </a:solidFill>
          <a:ln w="2222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u="sng" dirty="0">
                <a:solidFill>
                  <a:schemeClr val="tx2">
                    <a:lumMod val="75000"/>
                  </a:schemeClr>
                </a:solidFill>
              </a:rPr>
              <a:t>ГРУППА ЗАКУПОК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: 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МЕДИКАМЕНТЫ И ПЕРЕВЯЗОЧНЫЕ СРЕДСТВА, 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РАСХОДНЫЕ МАТЕРИАЛЫ, 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ДЕЗИНФИЦИРУЮЩИЕ  СРЕДСТВА,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ПРОДУКТЫ ПИТАНИЯ, 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ГСМ, 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КАНЦЕЛЯРСКИЕ ТОВАРЫ,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ХОЗЯЙСТВЕННЫЕ ТОВАРЫ И Т.П. 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435600" y="836613"/>
            <a:ext cx="3457575" cy="1862137"/>
          </a:xfrm>
          <a:prstGeom prst="wedgeRoundRectCallout">
            <a:avLst/>
          </a:prstGeom>
          <a:solidFill>
            <a:srgbClr val="FFFF99">
              <a:alpha val="85000"/>
            </a:srgbClr>
          </a:solidFill>
          <a:ln w="2222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u="sng" dirty="0">
                <a:solidFill>
                  <a:schemeClr val="tx2">
                    <a:lumMod val="75000"/>
                  </a:schemeClr>
                </a:solidFill>
              </a:rPr>
              <a:t>СПОСОБ ПРОВЕДЕНИЯ ТОРГОВ:</a:t>
            </a:r>
          </a:p>
          <a:p>
            <a:pPr marL="228600" indent="-228600">
              <a:buFontTx/>
              <a:buAutoNum type="arabicPeriod"/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ОТКРЫТЫЙ ЭЛЕКТРОННЫЙ АУКЦИОН:</a:t>
            </a:r>
          </a:p>
          <a:p>
            <a:pPr marL="171450" indent="-171450">
              <a:buFontTx/>
              <a:buChar char="-"/>
              <a:defRPr/>
            </a:pPr>
            <a:r>
              <a:rPr lang="ru-RU" sz="1000" b="1" dirty="0">
                <a:solidFill>
                  <a:schemeClr val="tx2">
                    <a:lumMod val="75000"/>
                  </a:schemeClr>
                </a:solidFill>
              </a:rPr>
              <a:t>ОДНОЛОТОВЫЕ ТОРГИ </a:t>
            </a:r>
          </a:p>
          <a:p>
            <a:pPr marL="171450" indent="-171450">
              <a:buFontTx/>
              <a:buChar char="-"/>
              <a:defRPr/>
            </a:pPr>
            <a:r>
              <a:rPr lang="ru-RU" sz="1000" b="1" dirty="0">
                <a:solidFill>
                  <a:schemeClr val="tx2">
                    <a:lumMod val="75000"/>
                  </a:schemeClr>
                </a:solidFill>
              </a:rPr>
              <a:t>МНОГОЛОТОВЫЕ ТОРГИ </a:t>
            </a:r>
          </a:p>
          <a:p>
            <a:pPr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2. ЗАПРОС КОТИРОВОК</a:t>
            </a:r>
          </a:p>
          <a:p>
            <a:pPr>
              <a:defRPr/>
            </a:pP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3. ТОРГОВАЯ СЕССИЯ</a:t>
            </a:r>
          </a:p>
        </p:txBody>
      </p:sp>
      <p:pic>
        <p:nvPicPr>
          <p:cNvPr id="23560" name="Picture 8" descr="C:\Users\User\Documents\NetSpeakerphone\Received Files\Азат пресс-центр тел_ 263\градиен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925" y="141288"/>
            <a:ext cx="7493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 Box 3"/>
          <p:cNvSpPr txBox="1">
            <a:spLocks noChangeArrowheads="1"/>
          </p:cNvSpPr>
          <p:nvPr/>
        </p:nvSpPr>
        <p:spPr bwMode="auto">
          <a:xfrm>
            <a:off x="8316913" y="6329363"/>
            <a:ext cx="827087" cy="528637"/>
          </a:xfrm>
          <a:prstGeom prst="rect">
            <a:avLst/>
          </a:prstGeom>
          <a:noFill/>
          <a:ln w="9525">
            <a:solidFill>
              <a:srgbClr val="FF2F2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FF3300"/>
                </a:solidFill>
                <a:latin typeface="Times New Roman" pitchFamily="18" charset="0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C:\Users\User\Downloads\bg.png"/>
          <p:cNvPicPr>
            <a:picLocks noChangeAspect="1" noChangeArrowheads="1"/>
          </p:cNvPicPr>
          <p:nvPr/>
        </p:nvPicPr>
        <p:blipFill>
          <a:blip r:embed="rId2" cstate="print"/>
          <a:srcRect r="9047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l="79202" t="28131" r="2380" b="2469"/>
          <a:stretch>
            <a:fillRect/>
          </a:stretch>
        </p:blipFill>
        <p:spPr bwMode="auto">
          <a:xfrm>
            <a:off x="0" y="1260475"/>
            <a:ext cx="7235825" cy="5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Заголовок 1"/>
          <p:cNvGrpSpPr>
            <a:grpSpLocks noGrp="1"/>
          </p:cNvGrpSpPr>
          <p:nvPr/>
        </p:nvGrpSpPr>
        <p:grpSpPr bwMode="auto">
          <a:xfrm>
            <a:off x="1036638" y="182563"/>
            <a:ext cx="7686675" cy="731837"/>
            <a:chOff x="653" y="115"/>
            <a:chExt cx="4842" cy="461"/>
          </a:xfrm>
        </p:grpSpPr>
        <p:pic>
          <p:nvPicPr>
            <p:cNvPr id="24579" name="Заголовок 1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3" y="115"/>
              <a:ext cx="4842" cy="461"/>
            </a:xfrm>
            <a:prstGeom prst="rect">
              <a:avLst/>
            </a:prstGeom>
            <a:noFill/>
          </p:spPr>
        </p:pic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657" y="119"/>
              <a:ext cx="4834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108000" bIns="144000" anchor="ctr"/>
            <a:lstStyle/>
            <a:p>
              <a:pPr marL="0" lvl="3" algn="ctr"/>
              <a:r>
                <a:rPr lang="ru-RU" sz="2200" b="1">
                  <a:solidFill>
                    <a:srgbClr val="C00000"/>
                  </a:solidFill>
                  <a:latin typeface="Calibri" pitchFamily="34" charset="0"/>
                </a:rPr>
                <a:t>Просмотр реестра закупок в открытой части «ЭТП ТТМФ»</a:t>
              </a:r>
            </a:p>
          </p:txBody>
        </p:sp>
      </p:grpSp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5" cstate="print"/>
          <a:srcRect l="28349" t="29868" r="14951" b="10107"/>
          <a:stretch>
            <a:fillRect/>
          </a:stretch>
        </p:blipFill>
        <p:spPr bwMode="auto">
          <a:xfrm>
            <a:off x="-19050" y="1152525"/>
            <a:ext cx="91440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 l="34118" t="36201" r="34621" b="25206"/>
          <a:stretch>
            <a:fillRect/>
          </a:stretch>
        </p:blipFill>
        <p:spPr bwMode="auto">
          <a:xfrm>
            <a:off x="3348038" y="1268413"/>
            <a:ext cx="3535362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/>
          <a:srcRect l="33866" t="36123" r="34615" b="25644"/>
          <a:stretch>
            <a:fillRect/>
          </a:stretch>
        </p:blipFill>
        <p:spPr bwMode="auto">
          <a:xfrm>
            <a:off x="5076825" y="2060575"/>
            <a:ext cx="3671888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585" name="Picture 8" descr="C:\Users\User\Documents\NetSpeakerphone\Received Files\Азат пресс-центр тел_ 263\градиент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8925" y="141288"/>
            <a:ext cx="7493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Text Box 3"/>
          <p:cNvSpPr txBox="1">
            <a:spLocks noChangeArrowheads="1"/>
          </p:cNvSpPr>
          <p:nvPr/>
        </p:nvSpPr>
        <p:spPr bwMode="auto">
          <a:xfrm>
            <a:off x="8316913" y="6329363"/>
            <a:ext cx="827087" cy="528637"/>
          </a:xfrm>
          <a:prstGeom prst="rect">
            <a:avLst/>
          </a:prstGeom>
          <a:noFill/>
          <a:ln w="9525">
            <a:solidFill>
              <a:srgbClr val="FF2F2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FF3300"/>
                </a:solidFill>
                <a:latin typeface="Times New Roman" pitchFamily="18" charset="0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C:\Users\User\Downloads\bg.png"/>
          <p:cNvPicPr>
            <a:picLocks noChangeAspect="1" noChangeArrowheads="1"/>
          </p:cNvPicPr>
          <p:nvPr/>
        </p:nvPicPr>
        <p:blipFill>
          <a:blip r:embed="rId2" cstate="print"/>
          <a:srcRect r="9047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043609" y="188640"/>
            <a:ext cx="7673800" cy="720080"/>
          </a:xfrm>
          <a:prstGeom prst="rect">
            <a:avLst/>
          </a:prstGeom>
          <a:solidFill>
            <a:schemeClr val="bg1">
              <a:alpha val="74000"/>
            </a:schemeClr>
          </a:solidFill>
          <a:effectLst>
            <a:softEdge rad="63500"/>
          </a:effectLst>
        </p:spPr>
        <p:txBody>
          <a:bodyPr tIns="72000" bIns="144000" anchor="ctr"/>
          <a:lstStyle/>
          <a:p>
            <a:pPr marL="0" lvl="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Подача заявок участниками торгов</a:t>
            </a: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268413"/>
            <a:ext cx="59340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3573463"/>
            <a:ext cx="59340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228184" y="1412776"/>
            <a:ext cx="2592288" cy="1944216"/>
          </a:xfrm>
          <a:prstGeom prst="rect">
            <a:avLst/>
          </a:prstGeom>
          <a:solidFill>
            <a:schemeClr val="tx2">
              <a:lumMod val="75000"/>
              <a:alpha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участию в торгах </a:t>
            </a:r>
          </a:p>
          <a:p>
            <a:pPr algn="ctr"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допускаются поставщики, прошедшие проверку по Реестру недобросовестных поставщиков ФАС</a:t>
            </a:r>
          </a:p>
        </p:txBody>
      </p:sp>
      <p:pic>
        <p:nvPicPr>
          <p:cNvPr id="25610" name="Picture 8" descr="C:\Users\User\Documents\NetSpeakerphone\Received Files\Азат пресс-центр тел_ 263\градиент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8925" y="141288"/>
            <a:ext cx="7493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Text Box 3"/>
          <p:cNvSpPr txBox="1">
            <a:spLocks noChangeArrowheads="1"/>
          </p:cNvSpPr>
          <p:nvPr/>
        </p:nvSpPr>
        <p:spPr bwMode="auto">
          <a:xfrm>
            <a:off x="8316913" y="6329363"/>
            <a:ext cx="827087" cy="528637"/>
          </a:xfrm>
          <a:prstGeom prst="rect">
            <a:avLst/>
          </a:prstGeom>
          <a:noFill/>
          <a:ln w="9525">
            <a:solidFill>
              <a:srgbClr val="FF2F2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FF3300"/>
                </a:solidFill>
                <a:latin typeface="Times New Roman" pitchFamily="18" charset="0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C:\Users\User\Downloads\bg.png"/>
          <p:cNvPicPr>
            <a:picLocks noChangeAspect="1" noChangeArrowheads="1"/>
          </p:cNvPicPr>
          <p:nvPr/>
        </p:nvPicPr>
        <p:blipFill>
          <a:blip r:embed="rId2" cstate="print"/>
          <a:srcRect r="9047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043609" y="188640"/>
            <a:ext cx="7673800" cy="720080"/>
          </a:xfrm>
          <a:prstGeom prst="rect">
            <a:avLst/>
          </a:prstGeom>
          <a:solidFill>
            <a:schemeClr val="bg1">
              <a:alpha val="74000"/>
            </a:schemeClr>
          </a:solidFill>
          <a:effectLst>
            <a:softEdge rad="63500"/>
          </a:effectLst>
        </p:spPr>
        <p:txBody>
          <a:bodyPr tIns="72000" bIns="144000" anchor="ctr"/>
          <a:lstStyle/>
          <a:p>
            <a:pPr marL="0" lvl="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Работа с виртуальным счётом участника</a:t>
            </a:r>
          </a:p>
        </p:txBody>
      </p:sp>
      <p:pic>
        <p:nvPicPr>
          <p:cNvPr id="2458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268413"/>
            <a:ext cx="8569325" cy="548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5450" y="4508500"/>
            <a:ext cx="48006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8" descr="C:\Users\User\Documents\NetSpeakerphone\Received Files\Азат пресс-центр тел_ 263\градиент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8925" y="141288"/>
            <a:ext cx="7493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 Box 3"/>
          <p:cNvSpPr txBox="1">
            <a:spLocks noChangeArrowheads="1"/>
          </p:cNvSpPr>
          <p:nvPr/>
        </p:nvSpPr>
        <p:spPr bwMode="auto">
          <a:xfrm>
            <a:off x="8316913" y="6329363"/>
            <a:ext cx="827087" cy="528637"/>
          </a:xfrm>
          <a:prstGeom prst="rect">
            <a:avLst/>
          </a:prstGeom>
          <a:noFill/>
          <a:ln w="9525">
            <a:solidFill>
              <a:srgbClr val="FF2F2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FF3300"/>
                </a:solidFill>
                <a:latin typeface="Times New Roman" pitchFamily="18" charset="0"/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C:\Users\User\Downloads\bg.png"/>
          <p:cNvPicPr>
            <a:picLocks noChangeAspect="1" noChangeArrowheads="1"/>
          </p:cNvPicPr>
          <p:nvPr/>
        </p:nvPicPr>
        <p:blipFill>
          <a:blip r:embed="rId2" cstate="print"/>
          <a:srcRect r="9047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043609" y="188640"/>
            <a:ext cx="7673800" cy="720080"/>
          </a:xfrm>
          <a:prstGeom prst="rect">
            <a:avLst/>
          </a:prstGeom>
          <a:solidFill>
            <a:schemeClr val="bg1">
              <a:alpha val="74000"/>
            </a:schemeClr>
          </a:solidFill>
          <a:effectLst>
            <a:softEdge rad="63500"/>
          </a:effectLst>
        </p:spPr>
        <p:txBody>
          <a:bodyPr tIns="72000" bIns="144000" anchor="ctr"/>
          <a:lstStyle/>
          <a:p>
            <a:pPr marL="0" lvl="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Рассмотрение заявок заказчиком</a:t>
            </a: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484313"/>
            <a:ext cx="864235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1128713"/>
            <a:ext cx="6376987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8" descr="C:\Users\User\Documents\NetSpeakerphone\Received Files\Азат пресс-центр тел_ 263\градиент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8925" y="141288"/>
            <a:ext cx="7493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 Box 3"/>
          <p:cNvSpPr txBox="1">
            <a:spLocks noChangeArrowheads="1"/>
          </p:cNvSpPr>
          <p:nvPr/>
        </p:nvSpPr>
        <p:spPr bwMode="auto">
          <a:xfrm>
            <a:off x="8316913" y="6329363"/>
            <a:ext cx="827087" cy="528637"/>
          </a:xfrm>
          <a:prstGeom prst="rect">
            <a:avLst/>
          </a:prstGeom>
          <a:noFill/>
          <a:ln w="9525">
            <a:solidFill>
              <a:srgbClr val="FF2F2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FF3300"/>
                </a:solidFill>
                <a:latin typeface="Times New Roman" pitchFamily="18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C:\Users\User\Downloads\bg.png"/>
          <p:cNvPicPr>
            <a:picLocks noChangeAspect="1" noChangeArrowheads="1"/>
          </p:cNvPicPr>
          <p:nvPr/>
        </p:nvPicPr>
        <p:blipFill>
          <a:blip r:embed="rId2" cstate="print"/>
          <a:srcRect r="9047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 l="79202" t="28131" r="2380" b="2469"/>
          <a:stretch>
            <a:fillRect/>
          </a:stretch>
        </p:blipFill>
        <p:spPr bwMode="auto">
          <a:xfrm>
            <a:off x="0" y="1260475"/>
            <a:ext cx="7235825" cy="5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125" y="1268413"/>
            <a:ext cx="8924925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4975" y="2205038"/>
            <a:ext cx="36290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43608" y="188640"/>
            <a:ext cx="7673800" cy="720080"/>
          </a:xfrm>
          <a:prstGeom prst="rect">
            <a:avLst/>
          </a:prstGeom>
          <a:solidFill>
            <a:schemeClr val="bg1">
              <a:alpha val="74000"/>
            </a:schemeClr>
          </a:solidFill>
          <a:effectLst>
            <a:softEdge rad="63500"/>
          </a:effectLst>
        </p:spPr>
        <p:txBody>
          <a:bodyPr tIns="72000" bIns="144000" anchor="ctr"/>
          <a:lstStyle/>
          <a:p>
            <a:pPr marL="0" lvl="3" algn="ctr">
              <a:defRPr/>
            </a:pPr>
            <a:r>
              <a:rPr lang="ru-RU" sz="2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Проведение торгов в АРМ «ЭТП – Участник»</a:t>
            </a:r>
          </a:p>
        </p:txBody>
      </p:sp>
      <p:pic>
        <p:nvPicPr>
          <p:cNvPr id="28680" name="Picture 8" descr="C:\Users\User\Documents\NetSpeakerphone\Received Files\Азат пресс-центр тел_ 263\градиент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8925" y="141288"/>
            <a:ext cx="7493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 Box 3"/>
          <p:cNvSpPr txBox="1">
            <a:spLocks noChangeArrowheads="1"/>
          </p:cNvSpPr>
          <p:nvPr/>
        </p:nvSpPr>
        <p:spPr bwMode="auto">
          <a:xfrm>
            <a:off x="8316913" y="6329363"/>
            <a:ext cx="827087" cy="528637"/>
          </a:xfrm>
          <a:prstGeom prst="rect">
            <a:avLst/>
          </a:prstGeom>
          <a:noFill/>
          <a:ln w="9525">
            <a:solidFill>
              <a:srgbClr val="FF2F2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FF3300"/>
                </a:solidFill>
                <a:latin typeface="Times New Roman" pitchFamily="18" charset="0"/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96975"/>
            <a:ext cx="871378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3" descr="C:\Users\User\Downloads\bg.png"/>
          <p:cNvPicPr>
            <a:picLocks noChangeAspect="1" noChangeArrowheads="1"/>
          </p:cNvPicPr>
          <p:nvPr/>
        </p:nvPicPr>
        <p:blipFill>
          <a:blip r:embed="rId3" cstate="print"/>
          <a:srcRect r="9047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2205038"/>
            <a:ext cx="3887788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043608" y="188640"/>
            <a:ext cx="7673800" cy="720080"/>
          </a:xfrm>
          <a:prstGeom prst="rect">
            <a:avLst/>
          </a:prstGeom>
          <a:solidFill>
            <a:schemeClr val="bg1">
              <a:alpha val="74000"/>
            </a:schemeClr>
          </a:solidFill>
          <a:effectLst>
            <a:softEdge rad="63500"/>
          </a:effectLst>
        </p:spPr>
        <p:txBody>
          <a:bodyPr tIns="72000" bIns="144000" anchor="ctr"/>
          <a:lstStyle/>
          <a:p>
            <a:pPr marL="0" lvl="3" algn="ctr">
              <a:defRPr/>
            </a:pPr>
            <a:r>
              <a:rPr lang="ru-RU" sz="2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Просмотр результатов и истории торгов</a:t>
            </a:r>
          </a:p>
        </p:txBody>
      </p:sp>
      <p:pic>
        <p:nvPicPr>
          <p:cNvPr id="29703" name="Picture 8" descr="C:\Users\User\Documents\NetSpeakerphone\Received Files\Азат пресс-центр тел_ 263\градиент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8925" y="141288"/>
            <a:ext cx="7493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 Box 3"/>
          <p:cNvSpPr txBox="1">
            <a:spLocks noChangeArrowheads="1"/>
          </p:cNvSpPr>
          <p:nvPr/>
        </p:nvSpPr>
        <p:spPr bwMode="auto">
          <a:xfrm>
            <a:off x="8316913" y="6329363"/>
            <a:ext cx="827087" cy="528637"/>
          </a:xfrm>
          <a:prstGeom prst="rect">
            <a:avLst/>
          </a:prstGeom>
          <a:noFill/>
          <a:ln w="9525">
            <a:solidFill>
              <a:srgbClr val="FF2F2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FF3300"/>
                </a:solidFill>
                <a:latin typeface="Times New Roman" pitchFamily="18" charset="0"/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C:\Users\User\Downloads\bg.png"/>
          <p:cNvPicPr>
            <a:picLocks noChangeAspect="1" noChangeArrowheads="1"/>
          </p:cNvPicPr>
          <p:nvPr/>
        </p:nvPicPr>
        <p:blipFill>
          <a:blip r:embed="rId2" cstate="print"/>
          <a:srcRect r="9047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43608" y="188640"/>
            <a:ext cx="7673800" cy="720080"/>
          </a:xfrm>
          <a:prstGeom prst="rect">
            <a:avLst/>
          </a:prstGeom>
          <a:solidFill>
            <a:schemeClr val="bg1">
              <a:alpha val="74000"/>
            </a:schemeClr>
          </a:solidFill>
          <a:effectLst>
            <a:softEdge rad="63500"/>
          </a:effectLst>
        </p:spPr>
        <p:txBody>
          <a:bodyPr tIns="72000" bIns="144000" anchor="ctr"/>
          <a:lstStyle/>
          <a:p>
            <a:pPr marL="0" lvl="3" algn="ctr">
              <a:defRPr/>
            </a:pPr>
            <a:r>
              <a:rPr lang="ru-RU" sz="2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Заключение договора с участником</a:t>
            </a: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913" y="1439863"/>
            <a:ext cx="7864475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8" descr="C:\Users\User\Documents\NetSpeakerphone\Received Files\Азат пресс-центр тел_ 263\градиен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925" y="141288"/>
            <a:ext cx="7493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Text Box 3"/>
          <p:cNvSpPr txBox="1">
            <a:spLocks noChangeArrowheads="1"/>
          </p:cNvSpPr>
          <p:nvPr/>
        </p:nvSpPr>
        <p:spPr bwMode="auto">
          <a:xfrm>
            <a:off x="8316913" y="6329363"/>
            <a:ext cx="827087" cy="528637"/>
          </a:xfrm>
          <a:prstGeom prst="rect">
            <a:avLst/>
          </a:prstGeom>
          <a:noFill/>
          <a:ln w="9525">
            <a:solidFill>
              <a:srgbClr val="FF2F2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FF3300"/>
                </a:solidFill>
                <a:latin typeface="Times New Roman" pitchFamily="18" charset="0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C:\Users\User\Downloads\bg.png"/>
          <p:cNvPicPr>
            <a:picLocks noChangeAspect="1" noChangeArrowheads="1"/>
          </p:cNvPicPr>
          <p:nvPr/>
        </p:nvPicPr>
        <p:blipFill>
          <a:blip r:embed="rId2" cstate="print"/>
          <a:srcRect r="9047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3" descr="C:\Users\User\Desktop\fYhgXBl1.png"/>
          <p:cNvPicPr>
            <a:picLocks noChangeAspect="1" noChangeArrowheads="1"/>
          </p:cNvPicPr>
          <p:nvPr/>
        </p:nvPicPr>
        <p:blipFill>
          <a:blip r:embed="rId3" cstate="print"/>
          <a:srcRect t="8496" b="10181"/>
          <a:stretch>
            <a:fillRect/>
          </a:stretch>
        </p:blipFill>
        <p:spPr bwMode="auto">
          <a:xfrm>
            <a:off x="539750" y="1557338"/>
            <a:ext cx="813593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softEdge rad="63500"/>
          </a:effectLst>
        </p:spPr>
        <p:txBody>
          <a:bodyPr tIns="72000" bIns="144000" anchor="ctr"/>
          <a:lstStyle/>
          <a:p>
            <a:pPr marL="0" lvl="3" algn="ctr">
              <a:defRPr/>
            </a:pPr>
            <a:endParaRPr lang="ru-RU" sz="22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13" y="1916113"/>
            <a:ext cx="8229600" cy="338455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1.  Все этапы закупок на «ЭТП ТТМФ» сопровождаются соответствующими протоколами: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- протокол рассмотрения заявок,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- протокол проведения торгов,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- протокол подведения итогов торгов.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2. Все этапы и действия, проводимые на «ЭТП ТТМФ» заказчиком, интегрируются с официальным сайтом </a:t>
            </a:r>
            <a:r>
              <a:rPr lang="en-US" sz="2400" b="1" u="sng" dirty="0">
                <a:solidFill>
                  <a:schemeClr val="tx2">
                    <a:lumMod val="50000"/>
                  </a:schemeClr>
                </a:solidFill>
              </a:rPr>
              <a:t>zakupki.gov.ru</a:t>
            </a:r>
            <a:endParaRPr lang="ru-RU" sz="24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188640"/>
            <a:ext cx="7673800" cy="864096"/>
          </a:xfrm>
          <a:prstGeom prst="rect">
            <a:avLst/>
          </a:prstGeom>
          <a:solidFill>
            <a:schemeClr val="bg1">
              <a:alpha val="74000"/>
            </a:schemeClr>
          </a:solidFill>
          <a:effectLst>
            <a:softEdge rad="63500"/>
          </a:effectLst>
        </p:spPr>
        <p:txBody>
          <a:bodyPr tIns="72000" bIns="144000" anchor="ctr"/>
          <a:lstStyle/>
          <a:p>
            <a:pPr marL="0" lvl="3" algn="ctr">
              <a:defRPr/>
            </a:pPr>
            <a:r>
              <a:rPr lang="ru-RU" sz="2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Интеграция всех действий на «ЭТП ТТМФ» с Официальным общероссийским сайтом </a:t>
            </a:r>
            <a:r>
              <a:rPr lang="en-US" sz="2200" b="1" u="sng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zakupki.gov.ru</a:t>
            </a:r>
            <a:r>
              <a:rPr lang="en-US" sz="2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endParaRPr lang="ru-RU" sz="22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1754" name="Picture 8" descr="C:\Users\User\Documents\NetSpeakerphone\Received Files\Азат пресс-центр тел_ 263\градиен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925" y="141288"/>
            <a:ext cx="7493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5" name="Text Box 3"/>
          <p:cNvSpPr txBox="1">
            <a:spLocks noChangeArrowheads="1"/>
          </p:cNvSpPr>
          <p:nvPr/>
        </p:nvSpPr>
        <p:spPr bwMode="auto">
          <a:xfrm>
            <a:off x="8316913" y="6329363"/>
            <a:ext cx="827087" cy="528637"/>
          </a:xfrm>
          <a:prstGeom prst="rect">
            <a:avLst/>
          </a:prstGeom>
          <a:noFill/>
          <a:ln w="9525">
            <a:solidFill>
              <a:srgbClr val="FF2F2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FF3300"/>
                </a:solidFill>
                <a:latin typeface="Times New Roman" pitchFamily="18" charset="0"/>
              </a:rPr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C:\Users\User\Downloads\bg.png"/>
          <p:cNvPicPr>
            <a:picLocks noChangeAspect="1" noChangeArrowheads="1"/>
          </p:cNvPicPr>
          <p:nvPr/>
        </p:nvPicPr>
        <p:blipFill>
          <a:blip r:embed="rId2" cstate="print"/>
          <a:srcRect r="9047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C:\Users\User\Documents\NetSpeakerphone\Received Files\Азат пресс-центр тел_ 263\градиен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925" y="141288"/>
            <a:ext cx="7493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179388" y="5734050"/>
            <a:ext cx="8569325" cy="1006475"/>
          </a:xfrm>
          <a:prstGeom prst="rect">
            <a:avLst/>
          </a:prstGeom>
          <a:solidFill>
            <a:srgbClr val="CCFFCC">
              <a:alpha val="5294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3300"/>
                </a:solidFill>
                <a:latin typeface="Calisto MT" pitchFamily="18" charset="0"/>
              </a:rPr>
              <a:t>ЛПУ через </a:t>
            </a:r>
            <a:r>
              <a:rPr lang="en-US" sz="2000" b="1">
                <a:solidFill>
                  <a:srgbClr val="003300"/>
                </a:solidFill>
                <a:latin typeface="Calisto MT" pitchFamily="18" charset="0"/>
              </a:rPr>
              <a:t>WEB</a:t>
            </a:r>
            <a:r>
              <a:rPr lang="ru-RU" sz="2000" b="1">
                <a:solidFill>
                  <a:srgbClr val="003300"/>
                </a:solidFill>
                <a:latin typeface="Calisto MT" pitchFamily="18" charset="0"/>
              </a:rPr>
              <a:t>-портал создает заявки на необходимые медикаменты и изделия медицинского назначения, используя единый справочник товаров.</a:t>
            </a:r>
          </a:p>
        </p:txBody>
      </p:sp>
      <p:pic>
        <p:nvPicPr>
          <p:cNvPr id="14343" name="Picture 16" descr="Untitled-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ltGray">
          <a:xfrm>
            <a:off x="6657975" y="1773238"/>
            <a:ext cx="194786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AutoShape 10"/>
          <p:cNvSpPr>
            <a:spLocks noChangeAspect="1" noChangeArrowheads="1"/>
          </p:cNvSpPr>
          <p:nvPr/>
        </p:nvSpPr>
        <p:spPr bwMode="auto">
          <a:xfrm>
            <a:off x="612775" y="3602038"/>
            <a:ext cx="719138" cy="719137"/>
          </a:xfrm>
          <a:prstGeom prst="plus">
            <a:avLst>
              <a:gd name="adj" fmla="val 25000"/>
            </a:avLst>
          </a:prstGeom>
          <a:solidFill>
            <a:srgbClr val="FFF3F3"/>
          </a:solidFill>
          <a:ln w="9525">
            <a:solidFill>
              <a:srgbClr val="FEAAA4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/>
          </a:p>
        </p:txBody>
      </p:sp>
      <p:sp>
        <p:nvSpPr>
          <p:cNvPr id="14345" name="AutoShape 11"/>
          <p:cNvSpPr>
            <a:spLocks noChangeAspect="1" noChangeArrowheads="1"/>
          </p:cNvSpPr>
          <p:nvPr/>
        </p:nvSpPr>
        <p:spPr bwMode="auto">
          <a:xfrm>
            <a:off x="612775" y="3243263"/>
            <a:ext cx="719138" cy="719137"/>
          </a:xfrm>
          <a:prstGeom prst="plus">
            <a:avLst>
              <a:gd name="adj" fmla="val 25000"/>
            </a:avLst>
          </a:prstGeom>
          <a:solidFill>
            <a:srgbClr val="FFF3F3"/>
          </a:solidFill>
          <a:ln w="9525">
            <a:solidFill>
              <a:srgbClr val="FEAAA4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/>
          </a:p>
        </p:txBody>
      </p:sp>
      <p:sp>
        <p:nvSpPr>
          <p:cNvPr id="14346" name="AutoShape 12"/>
          <p:cNvSpPr>
            <a:spLocks noChangeAspect="1" noChangeArrowheads="1"/>
          </p:cNvSpPr>
          <p:nvPr/>
        </p:nvSpPr>
        <p:spPr bwMode="auto">
          <a:xfrm>
            <a:off x="612775" y="2881313"/>
            <a:ext cx="719138" cy="719137"/>
          </a:xfrm>
          <a:prstGeom prst="plus">
            <a:avLst>
              <a:gd name="adj" fmla="val 25000"/>
            </a:avLst>
          </a:prstGeom>
          <a:solidFill>
            <a:srgbClr val="FFF3F3"/>
          </a:solidFill>
          <a:ln w="9525">
            <a:solidFill>
              <a:srgbClr val="FEAAA4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/>
          </a:p>
        </p:txBody>
      </p:sp>
      <p:sp>
        <p:nvSpPr>
          <p:cNvPr id="14347" name="AutoShape 13"/>
          <p:cNvSpPr>
            <a:spLocks noChangeAspect="1" noChangeArrowheads="1"/>
          </p:cNvSpPr>
          <p:nvPr/>
        </p:nvSpPr>
        <p:spPr bwMode="auto">
          <a:xfrm>
            <a:off x="612775" y="2522538"/>
            <a:ext cx="719138" cy="719137"/>
          </a:xfrm>
          <a:prstGeom prst="plus">
            <a:avLst>
              <a:gd name="adj" fmla="val 25000"/>
            </a:avLst>
          </a:prstGeom>
          <a:solidFill>
            <a:srgbClr val="FFF3F3"/>
          </a:solidFill>
          <a:ln w="9525">
            <a:solidFill>
              <a:srgbClr val="FEAAA4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/>
          </a:p>
        </p:txBody>
      </p:sp>
      <p:sp>
        <p:nvSpPr>
          <p:cNvPr id="14348" name="AutoShape 14"/>
          <p:cNvSpPr>
            <a:spLocks noChangeAspect="1" noChangeArrowheads="1"/>
          </p:cNvSpPr>
          <p:nvPr/>
        </p:nvSpPr>
        <p:spPr bwMode="auto">
          <a:xfrm>
            <a:off x="611188" y="4797425"/>
            <a:ext cx="719137" cy="719138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FF0000"/>
              </a:gs>
              <a:gs pos="100000">
                <a:srgbClr val="CA0000"/>
              </a:gs>
            </a:gsLst>
            <a:lin ang="5400000" scaled="1"/>
          </a:gra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/>
          </a:p>
        </p:txBody>
      </p:sp>
      <p:sp>
        <p:nvSpPr>
          <p:cNvPr id="14349" name="Text Box 15"/>
          <p:cNvSpPr txBox="1">
            <a:spLocks noChangeArrowheads="1"/>
          </p:cNvSpPr>
          <p:nvPr/>
        </p:nvSpPr>
        <p:spPr bwMode="auto">
          <a:xfrm>
            <a:off x="539750" y="1196975"/>
            <a:ext cx="122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3300"/>
                </a:solidFill>
                <a:latin typeface="Calisto MT" pitchFamily="18" charset="0"/>
              </a:rPr>
              <a:t>ЛПУ 1</a:t>
            </a:r>
          </a:p>
        </p:txBody>
      </p:sp>
      <p:sp>
        <p:nvSpPr>
          <p:cNvPr id="14350" name="Text Box 16"/>
          <p:cNvSpPr txBox="1">
            <a:spLocks noChangeArrowheads="1"/>
          </p:cNvSpPr>
          <p:nvPr/>
        </p:nvSpPr>
        <p:spPr bwMode="auto">
          <a:xfrm>
            <a:off x="250825" y="4365625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3300"/>
                </a:solidFill>
                <a:latin typeface="Calisto MT" pitchFamily="18" charset="0"/>
              </a:rPr>
              <a:t>ЛПУ 227</a:t>
            </a:r>
          </a:p>
        </p:txBody>
      </p:sp>
      <p:sp>
        <p:nvSpPr>
          <p:cNvPr id="14351" name="AutoShape 17"/>
          <p:cNvSpPr>
            <a:spLocks noChangeArrowheads="1"/>
          </p:cNvSpPr>
          <p:nvPr/>
        </p:nvSpPr>
        <p:spPr bwMode="auto">
          <a:xfrm>
            <a:off x="1981200" y="1341438"/>
            <a:ext cx="3743325" cy="4248150"/>
          </a:xfrm>
          <a:prstGeom prst="roundRect">
            <a:avLst>
              <a:gd name="adj" fmla="val 0"/>
            </a:avLst>
          </a:prstGeom>
          <a:solidFill>
            <a:srgbClr val="E0F1F2"/>
          </a:solidFill>
          <a:ln w="9525" cap="rnd">
            <a:solidFill>
              <a:srgbClr val="00808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2" name="Text Box 18"/>
          <p:cNvSpPr txBox="1">
            <a:spLocks noChangeArrowheads="1"/>
          </p:cNvSpPr>
          <p:nvPr/>
        </p:nvSpPr>
        <p:spPr bwMode="auto">
          <a:xfrm>
            <a:off x="2989263" y="1557338"/>
            <a:ext cx="25923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000" b="1">
                <a:latin typeface="Calisto MT" pitchFamily="18" charset="0"/>
              </a:rPr>
              <a:t>Web </a:t>
            </a:r>
            <a:r>
              <a:rPr lang="ru-RU" sz="2000" b="1">
                <a:latin typeface="Calisto MT" pitchFamily="18" charset="0"/>
              </a:rPr>
              <a:t>портал</a:t>
            </a:r>
            <a:r>
              <a:rPr lang="ru-RU" sz="1600" b="1">
                <a:latin typeface="Calisto MT" pitchFamily="18" charset="0"/>
              </a:rPr>
              <a:t> </a:t>
            </a:r>
            <a:r>
              <a:rPr lang="ru-RU" sz="2000" b="1">
                <a:latin typeface="Calisto MT" pitchFamily="18" charset="0"/>
              </a:rPr>
              <a:t>ТАТТЕХМЕДФАРМ</a:t>
            </a:r>
          </a:p>
        </p:txBody>
      </p:sp>
      <p:sp>
        <p:nvSpPr>
          <p:cNvPr id="14353" name="AutoShape 19"/>
          <p:cNvSpPr>
            <a:spLocks noChangeArrowheads="1"/>
          </p:cNvSpPr>
          <p:nvPr/>
        </p:nvSpPr>
        <p:spPr bwMode="auto">
          <a:xfrm>
            <a:off x="6227763" y="1412875"/>
            <a:ext cx="2627312" cy="3830638"/>
          </a:xfrm>
          <a:prstGeom prst="can">
            <a:avLst>
              <a:gd name="adj" fmla="val 36450"/>
            </a:avLst>
          </a:prstGeom>
          <a:solidFill>
            <a:schemeClr val="accent1">
              <a:alpha val="65097"/>
            </a:schemeClr>
          </a:solidFill>
          <a:ln w="9525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4354" name="File"/>
          <p:cNvSpPr>
            <a:spLocks noEditPoints="1" noChangeArrowheads="1"/>
          </p:cNvSpPr>
          <p:nvPr/>
        </p:nvSpPr>
        <p:spPr bwMode="auto">
          <a:xfrm>
            <a:off x="6443663" y="2492375"/>
            <a:ext cx="2197100" cy="879475"/>
          </a:xfrm>
          <a:custGeom>
            <a:avLst/>
            <a:gdLst>
              <a:gd name="T0" fmla="*/ 2147483647 w 21600"/>
              <a:gd name="T1" fmla="*/ 218702308 h 21600"/>
              <a:gd name="T2" fmla="*/ 0 w 21600"/>
              <a:gd name="T3" fmla="*/ 729009919 h 21600"/>
              <a:gd name="T4" fmla="*/ 2147483647 w 21600"/>
              <a:gd name="T5" fmla="*/ 1458017232 h 21600"/>
              <a:gd name="T6" fmla="*/ 2147483647 w 21600"/>
              <a:gd name="T7" fmla="*/ 729009919 h 21600"/>
              <a:gd name="T8" fmla="*/ 0 w 21600"/>
              <a:gd name="T9" fmla="*/ 1458017232 h 21600"/>
              <a:gd name="T10" fmla="*/ 2147483647 w 21600"/>
              <a:gd name="T11" fmla="*/ 145801723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3FFF3">
              <a:alpha val="70195"/>
            </a:srgbClr>
          </a:solidFill>
          <a:ln w="9525" cap="rnd" algn="ctr">
            <a:solidFill>
              <a:srgbClr val="339966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Calisto MT" pitchFamily="18" charset="0"/>
              </a:rPr>
              <a:t>Справочник </a:t>
            </a:r>
          </a:p>
          <a:p>
            <a:pPr algn="ctr"/>
            <a:r>
              <a:rPr lang="ru-RU" sz="2000" b="1">
                <a:latin typeface="Calisto MT" pitchFamily="18" charset="0"/>
              </a:rPr>
              <a:t>товаров</a:t>
            </a:r>
          </a:p>
        </p:txBody>
      </p:sp>
      <p:sp>
        <p:nvSpPr>
          <p:cNvPr id="14355" name="Documents"/>
          <p:cNvSpPr>
            <a:spLocks noEditPoints="1" noChangeArrowheads="1"/>
          </p:cNvSpPr>
          <p:nvPr/>
        </p:nvSpPr>
        <p:spPr bwMode="auto">
          <a:xfrm>
            <a:off x="6711950" y="3625850"/>
            <a:ext cx="1779588" cy="1192213"/>
          </a:xfrm>
          <a:custGeom>
            <a:avLst/>
            <a:gdLst>
              <a:gd name="T0" fmla="*/ 0 w 21600"/>
              <a:gd name="T1" fmla="*/ 470823068 h 21600"/>
              <a:gd name="T2" fmla="*/ 1939441097 w 21600"/>
              <a:gd name="T3" fmla="*/ 0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40121436 h 21600"/>
              <a:gd name="T12" fmla="*/ 2147483647 w 21600"/>
              <a:gd name="T13" fmla="*/ 470823068 h 21600"/>
              <a:gd name="T14" fmla="*/ 919948786 w 21600"/>
              <a:gd name="T15" fmla="*/ 240121436 h 21600"/>
              <a:gd name="T16" fmla="*/ 2147483647 w 21600"/>
              <a:gd name="T17" fmla="*/ 0 h 21600"/>
              <a:gd name="T18" fmla="*/ 2147483647 w 21600"/>
              <a:gd name="T19" fmla="*/ 0 h 21600"/>
              <a:gd name="T20" fmla="*/ 0 w 21600"/>
              <a:gd name="T21" fmla="*/ 1816035146 h 21600"/>
              <a:gd name="T22" fmla="*/ 2147483647 w 21600"/>
              <a:gd name="T23" fmla="*/ 1816035146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1645 w 21600"/>
              <a:gd name="T37" fmla="*/ 4171 h 21600"/>
              <a:gd name="T38" fmla="*/ 16522 w 21600"/>
              <a:gd name="T39" fmla="*/ 17314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F3FFF3">
              <a:alpha val="70195"/>
            </a:srgbClr>
          </a:solidFill>
          <a:ln w="9525" cap="rnd" algn="ctr">
            <a:solidFill>
              <a:srgbClr val="339966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Calisto MT" pitchFamily="18" charset="0"/>
              </a:rPr>
              <a:t>Заявки</a:t>
            </a:r>
          </a:p>
        </p:txBody>
      </p:sp>
      <p:sp>
        <p:nvSpPr>
          <p:cNvPr id="14356" name="Text Box 22"/>
          <p:cNvSpPr txBox="1">
            <a:spLocks noChangeArrowheads="1"/>
          </p:cNvSpPr>
          <p:nvPr/>
        </p:nvSpPr>
        <p:spPr bwMode="auto">
          <a:xfrm>
            <a:off x="6299200" y="1614488"/>
            <a:ext cx="2665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sto MT" pitchFamily="18" charset="0"/>
              </a:rPr>
              <a:t>ТАТТЕХМЕДФАРМ</a:t>
            </a:r>
          </a:p>
          <a:p>
            <a:pPr algn="ctr"/>
            <a:r>
              <a:rPr lang="ru-RU" sz="2000" b="1">
                <a:latin typeface="Calisto MT" pitchFamily="18" charset="0"/>
              </a:rPr>
              <a:t>База данных</a:t>
            </a:r>
          </a:p>
        </p:txBody>
      </p:sp>
      <p:sp>
        <p:nvSpPr>
          <p:cNvPr id="14357" name="AutoShape 24"/>
          <p:cNvSpPr>
            <a:spLocks noChangeAspect="1" noChangeArrowheads="1"/>
          </p:cNvSpPr>
          <p:nvPr/>
        </p:nvSpPr>
        <p:spPr bwMode="auto">
          <a:xfrm>
            <a:off x="612775" y="1658938"/>
            <a:ext cx="719138" cy="719137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FF0000"/>
              </a:gs>
              <a:gs pos="100000">
                <a:srgbClr val="CA0000"/>
              </a:gs>
            </a:gsLst>
            <a:lin ang="5400000" scaled="1"/>
          </a:gra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600" b="1"/>
          </a:p>
        </p:txBody>
      </p:sp>
      <p:sp>
        <p:nvSpPr>
          <p:cNvPr id="14358" name="Line 25"/>
          <p:cNvSpPr>
            <a:spLocks noChangeShapeType="1"/>
          </p:cNvSpPr>
          <p:nvPr/>
        </p:nvSpPr>
        <p:spPr bwMode="auto">
          <a:xfrm>
            <a:off x="1331913" y="2060575"/>
            <a:ext cx="865187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6"/>
          <p:cNvSpPr>
            <a:spLocks noChangeShapeType="1"/>
          </p:cNvSpPr>
          <p:nvPr/>
        </p:nvSpPr>
        <p:spPr bwMode="auto">
          <a:xfrm flipV="1">
            <a:off x="1331913" y="5013325"/>
            <a:ext cx="863600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7"/>
          <p:cNvSpPr>
            <a:spLocks noChangeShapeType="1"/>
          </p:cNvSpPr>
          <p:nvPr/>
        </p:nvSpPr>
        <p:spPr bwMode="auto">
          <a:xfrm flipH="1" flipV="1">
            <a:off x="5508625" y="2781300"/>
            <a:ext cx="935038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8"/>
          <p:cNvSpPr>
            <a:spLocks noChangeShapeType="1"/>
          </p:cNvSpPr>
          <p:nvPr/>
        </p:nvSpPr>
        <p:spPr bwMode="auto">
          <a:xfrm flipV="1">
            <a:off x="5508625" y="4221163"/>
            <a:ext cx="1223963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pic>
        <p:nvPicPr>
          <p:cNvPr id="14362" name="Picture 29" descr="j030052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7100" y="1452563"/>
            <a:ext cx="792163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3" name="AutoShape 30"/>
          <p:cNvSpPr>
            <a:spLocks noChangeArrowheads="1"/>
          </p:cNvSpPr>
          <p:nvPr/>
        </p:nvSpPr>
        <p:spPr bwMode="auto">
          <a:xfrm>
            <a:off x="2197100" y="2347913"/>
            <a:ext cx="3311525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99FF"/>
              </a:gs>
              <a:gs pos="100000">
                <a:srgbClr val="CCCCFF"/>
              </a:gs>
            </a:gsLst>
            <a:lin ang="5400000" scaled="1"/>
          </a:gradFill>
          <a:ln w="28575" algn="ctr">
            <a:solidFill>
              <a:srgbClr val="9966FF"/>
            </a:solidFill>
            <a:round/>
            <a:headEnd/>
            <a:tailEnd/>
          </a:ln>
        </p:spPr>
        <p:txBody>
          <a:bodyPr lIns="87266" tIns="43633" rIns="87266" bIns="43633" anchor="ctr"/>
          <a:lstStyle/>
          <a:p>
            <a:endParaRPr lang="ru-RU"/>
          </a:p>
        </p:txBody>
      </p:sp>
      <p:sp>
        <p:nvSpPr>
          <p:cNvPr id="14364" name="Text Box 31"/>
          <p:cNvSpPr txBox="1">
            <a:spLocks noChangeArrowheads="1"/>
          </p:cNvSpPr>
          <p:nvPr/>
        </p:nvSpPr>
        <p:spPr bwMode="auto">
          <a:xfrm>
            <a:off x="3132138" y="2520950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latin typeface="Calisto MT" pitchFamily="18" charset="0"/>
              </a:rPr>
              <a:t>Кабинет ЛПУ 1</a:t>
            </a:r>
          </a:p>
        </p:txBody>
      </p:sp>
      <p:pic>
        <p:nvPicPr>
          <p:cNvPr id="14365" name="Picture 20" descr="PC_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8538" y="2493963"/>
            <a:ext cx="71913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6" name="AutoShape 33"/>
          <p:cNvSpPr>
            <a:spLocks noChangeArrowheads="1"/>
          </p:cNvSpPr>
          <p:nvPr/>
        </p:nvSpPr>
        <p:spPr bwMode="auto">
          <a:xfrm>
            <a:off x="2197100" y="3429000"/>
            <a:ext cx="3311525" cy="8651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99FF"/>
              </a:gs>
              <a:gs pos="100000">
                <a:srgbClr val="CCCCFF"/>
              </a:gs>
            </a:gsLst>
            <a:lin ang="5400000" scaled="1"/>
          </a:gradFill>
          <a:ln w="28575" algn="ctr">
            <a:solidFill>
              <a:srgbClr val="9966FF"/>
            </a:solidFill>
            <a:round/>
            <a:headEnd/>
            <a:tailEnd/>
          </a:ln>
        </p:spPr>
        <p:txBody>
          <a:bodyPr lIns="87266" tIns="43633" rIns="87266" bIns="43633" anchor="ctr"/>
          <a:lstStyle/>
          <a:p>
            <a:endParaRPr lang="ru-RU"/>
          </a:p>
        </p:txBody>
      </p:sp>
      <p:sp>
        <p:nvSpPr>
          <p:cNvPr id="14367" name="AutoShape 34"/>
          <p:cNvSpPr>
            <a:spLocks noChangeArrowheads="1"/>
          </p:cNvSpPr>
          <p:nvPr/>
        </p:nvSpPr>
        <p:spPr bwMode="auto">
          <a:xfrm>
            <a:off x="2197100" y="4508500"/>
            <a:ext cx="3311525" cy="8651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99FF"/>
              </a:gs>
              <a:gs pos="100000">
                <a:srgbClr val="CCCCFF"/>
              </a:gs>
            </a:gsLst>
            <a:lin ang="5400000" scaled="1"/>
          </a:gradFill>
          <a:ln w="28575" algn="ctr">
            <a:solidFill>
              <a:srgbClr val="9966FF"/>
            </a:solidFill>
            <a:round/>
            <a:headEnd/>
            <a:tailEnd/>
          </a:ln>
        </p:spPr>
        <p:txBody>
          <a:bodyPr lIns="87266" tIns="43633" rIns="87266" bIns="43633" anchor="ctr"/>
          <a:lstStyle/>
          <a:p>
            <a:endParaRPr lang="ru-RU"/>
          </a:p>
        </p:txBody>
      </p:sp>
      <p:pic>
        <p:nvPicPr>
          <p:cNvPr id="14368" name="Picture 20" descr="PC_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5025" y="3575050"/>
            <a:ext cx="71913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9" name="Picture 20" descr="PC_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8538" y="4654550"/>
            <a:ext cx="71913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0" name="Picture 20" descr="PC_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8538" y="3576638"/>
            <a:ext cx="71913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71" name="Text Box 38"/>
          <p:cNvSpPr txBox="1">
            <a:spLocks noChangeArrowheads="1"/>
          </p:cNvSpPr>
          <p:nvPr/>
        </p:nvSpPr>
        <p:spPr bwMode="auto">
          <a:xfrm>
            <a:off x="2987675" y="4729163"/>
            <a:ext cx="273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latin typeface="Calisto MT" pitchFamily="18" charset="0"/>
              </a:rPr>
              <a:t>Кабинет ЛПУ 227</a:t>
            </a:r>
          </a:p>
        </p:txBody>
      </p:sp>
      <p:sp>
        <p:nvSpPr>
          <p:cNvPr id="14372" name="Text Box 39"/>
          <p:cNvSpPr txBox="1">
            <a:spLocks noChangeArrowheads="1"/>
          </p:cNvSpPr>
          <p:nvPr/>
        </p:nvSpPr>
        <p:spPr bwMode="auto">
          <a:xfrm>
            <a:off x="3203575" y="3644900"/>
            <a:ext cx="1439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……….</a:t>
            </a:r>
          </a:p>
        </p:txBody>
      </p:sp>
      <p:sp>
        <p:nvSpPr>
          <p:cNvPr id="14373" name="Text Box 3"/>
          <p:cNvSpPr txBox="1">
            <a:spLocks noChangeArrowheads="1"/>
          </p:cNvSpPr>
          <p:nvPr/>
        </p:nvSpPr>
        <p:spPr bwMode="auto">
          <a:xfrm>
            <a:off x="8316913" y="6329363"/>
            <a:ext cx="827087" cy="528637"/>
          </a:xfrm>
          <a:prstGeom prst="rect">
            <a:avLst/>
          </a:prstGeom>
          <a:noFill/>
          <a:ln w="9525">
            <a:solidFill>
              <a:srgbClr val="FF2F2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FF33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1043608" y="188640"/>
            <a:ext cx="7601792" cy="720080"/>
          </a:xfrm>
          <a:prstGeom prst="rect">
            <a:avLst/>
          </a:prstGeom>
          <a:solidFill>
            <a:schemeClr val="bg1">
              <a:alpha val="83000"/>
            </a:schemeClr>
          </a:solidFill>
          <a:effectLst>
            <a:softEdge rad="63500"/>
          </a:effectLst>
        </p:spPr>
        <p:txBody>
          <a:bodyPr tIns="72000" bIns="144000" anchor="ctr"/>
          <a:lstStyle/>
          <a:p>
            <a:pPr marL="0" lvl="3" algn="ctr"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Схема работы системы</a:t>
            </a:r>
            <a:r>
              <a:rPr lang="en-US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обеспечения ЛПУ медикаментами</a:t>
            </a:r>
            <a:endParaRPr lang="ru-RU" sz="22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C:\Users\User\Downloads\bg.png"/>
          <p:cNvPicPr>
            <a:picLocks noChangeAspect="1" noChangeArrowheads="1"/>
          </p:cNvPicPr>
          <p:nvPr/>
        </p:nvPicPr>
        <p:blipFill>
          <a:blip r:embed="rId2" cstate="print"/>
          <a:srcRect r="9047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3" descr="C:\Users\User\Desktop\fYhgXBl1.png"/>
          <p:cNvPicPr>
            <a:picLocks noChangeAspect="1" noChangeArrowheads="1"/>
          </p:cNvPicPr>
          <p:nvPr/>
        </p:nvPicPr>
        <p:blipFill>
          <a:blip r:embed="rId3" cstate="print"/>
          <a:srcRect t="8496" b="10181"/>
          <a:stretch>
            <a:fillRect/>
          </a:stretch>
        </p:blipFill>
        <p:spPr bwMode="auto">
          <a:xfrm>
            <a:off x="539750" y="1557338"/>
            <a:ext cx="813593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softEdge rad="63500"/>
          </a:effectLst>
        </p:spPr>
        <p:txBody>
          <a:bodyPr tIns="72000" bIns="144000" anchor="ctr"/>
          <a:lstStyle/>
          <a:p>
            <a:pPr marL="0" lvl="3" algn="ctr">
              <a:defRPr/>
            </a:pPr>
            <a:endParaRPr lang="ru-RU" sz="22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19113" y="1916113"/>
            <a:ext cx="8229600" cy="338455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1.  Все этапы закупок на «ЭТП ТТМФ» сопровождаются соответствующими протоколами: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- протокол рассмотрения заявок,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- протокол проведения торгов,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- протокол подведения итогов торгов.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2. Все этапы и действия, проводимые на «ЭТП ТТМФ» заказчиком, интегрируются с официальным сайтом </a:t>
            </a:r>
            <a:r>
              <a:rPr lang="en-US" sz="2400" b="1" u="sng" dirty="0">
                <a:solidFill>
                  <a:schemeClr val="tx2">
                    <a:lumMod val="50000"/>
                  </a:schemeClr>
                </a:solidFill>
              </a:rPr>
              <a:t>zakupki.gov.ru</a:t>
            </a:r>
            <a:endParaRPr lang="ru-RU" sz="24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188640"/>
            <a:ext cx="7673800" cy="864096"/>
          </a:xfrm>
          <a:prstGeom prst="rect">
            <a:avLst/>
          </a:prstGeom>
          <a:solidFill>
            <a:schemeClr val="bg1">
              <a:alpha val="74000"/>
            </a:schemeClr>
          </a:solidFill>
          <a:effectLst>
            <a:softEdge rad="63500"/>
          </a:effectLst>
        </p:spPr>
        <p:txBody>
          <a:bodyPr tIns="72000" bIns="144000" anchor="ctr"/>
          <a:lstStyle/>
          <a:p>
            <a:pPr marL="0" lvl="3" algn="ctr">
              <a:defRPr/>
            </a:pPr>
            <a:r>
              <a:rPr lang="ru-RU" sz="2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Интеграция всех действий на «ЭТП ТТМФ» с Официальным общероссийским сайтом </a:t>
            </a:r>
            <a:r>
              <a:rPr lang="en-US" sz="2200" b="1" u="sng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zakupki.gov.ru</a:t>
            </a:r>
            <a:r>
              <a:rPr lang="en-US" sz="2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endParaRPr lang="ru-RU" sz="22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2778" name="Рисунок 8" descr="fondos par apubli011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9144000" cy="6884988"/>
          </a:xfrm>
          <a:prstGeom prst="rect">
            <a:avLst/>
          </a:prstGeom>
          <a:solidFill>
            <a:schemeClr val="bg1">
              <a:alpha val="74000"/>
            </a:schemeClr>
          </a:solidFill>
          <a:effectLst/>
        </p:spPr>
        <p:txBody>
          <a:bodyPr tIns="72000" bIns="144000" anchor="ctr"/>
          <a:lstStyle/>
          <a:p>
            <a:pPr marL="0" lvl="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2780" name="Picture 3" descr="C:\Users\User\Downloads\bg.png"/>
          <p:cNvPicPr>
            <a:picLocks noChangeAspect="1" noChangeArrowheads="1"/>
          </p:cNvPicPr>
          <p:nvPr/>
        </p:nvPicPr>
        <p:blipFill>
          <a:blip r:embed="rId2" cstate="print"/>
          <a:srcRect r="9047"/>
          <a:stretch>
            <a:fillRect/>
          </a:stretch>
        </p:blipFill>
        <p:spPr bwMode="auto">
          <a:xfrm>
            <a:off x="0" y="-25400"/>
            <a:ext cx="9144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195503" y="265410"/>
            <a:ext cx="6760873" cy="504057"/>
          </a:xfrm>
          <a:prstGeom prst="rect">
            <a:avLst/>
          </a:prstGeom>
          <a:noFill/>
          <a:effectLst>
            <a:softEdge rad="63500"/>
          </a:effectLst>
        </p:spPr>
        <p:txBody>
          <a:bodyPr tIns="72000" bIns="144000" anchor="ctr"/>
          <a:lstStyle/>
          <a:p>
            <a:pPr marL="0" lvl="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ГУП «Медицинская техника и фармация Татарстана»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68313" y="2924175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  <p:pic>
        <p:nvPicPr>
          <p:cNvPr id="30737" name="Picture 8" descr="C:\Users\User\Documents\NetSpeakerphone\Received Files\Азат пресс-центр тел_ 263\градиент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3063" y="2133600"/>
            <a:ext cx="7493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6" name="Text Box 3"/>
          <p:cNvSpPr txBox="1">
            <a:spLocks noChangeArrowheads="1"/>
          </p:cNvSpPr>
          <p:nvPr/>
        </p:nvSpPr>
        <p:spPr bwMode="auto">
          <a:xfrm>
            <a:off x="8316913" y="6329363"/>
            <a:ext cx="827087" cy="528637"/>
          </a:xfrm>
          <a:prstGeom prst="rect">
            <a:avLst/>
          </a:prstGeom>
          <a:noFill/>
          <a:ln w="9525">
            <a:solidFill>
              <a:srgbClr val="FF2F2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FF3300"/>
                </a:solidFill>
                <a:latin typeface="Times New Roman" pitchFamily="18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User\Downloads\bg.png"/>
          <p:cNvPicPr>
            <a:picLocks noChangeAspect="1" noChangeArrowheads="1"/>
          </p:cNvPicPr>
          <p:nvPr/>
        </p:nvPicPr>
        <p:blipFill>
          <a:blip r:embed="rId2" cstate="print"/>
          <a:srcRect r="9047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043608" y="188640"/>
            <a:ext cx="7601792" cy="720080"/>
          </a:xfrm>
          <a:prstGeom prst="rect">
            <a:avLst/>
          </a:prstGeom>
          <a:solidFill>
            <a:schemeClr val="bg1">
              <a:alpha val="83000"/>
            </a:schemeClr>
          </a:solidFill>
          <a:effectLst>
            <a:softEdge rad="63500"/>
          </a:effectLst>
        </p:spPr>
        <p:txBody>
          <a:bodyPr tIns="72000" bIns="144000" anchor="ctr"/>
          <a:lstStyle/>
          <a:p>
            <a:pPr marL="0" lvl="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Режим «Заказы»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 cstate="print"/>
          <a:srcRect l="587" t="13020"/>
          <a:stretch>
            <a:fillRect/>
          </a:stretch>
        </p:blipFill>
        <p:spPr bwMode="auto">
          <a:xfrm>
            <a:off x="28575" y="1196975"/>
            <a:ext cx="911542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C:\Users\User\Documents\NetSpeakerphone\Received Files\Азат пресс-центр тел_ 263\градиен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925" y="141288"/>
            <a:ext cx="7493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3"/>
          <p:cNvSpPr txBox="1">
            <a:spLocks noChangeArrowheads="1"/>
          </p:cNvSpPr>
          <p:nvPr/>
        </p:nvSpPr>
        <p:spPr bwMode="auto">
          <a:xfrm>
            <a:off x="8316913" y="6329363"/>
            <a:ext cx="827087" cy="528637"/>
          </a:xfrm>
          <a:prstGeom prst="rect">
            <a:avLst/>
          </a:prstGeom>
          <a:noFill/>
          <a:ln w="9525">
            <a:solidFill>
              <a:srgbClr val="FF2F2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FF3300"/>
                </a:solidFill>
                <a:latin typeface="Times New Roman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C:\Users\User\Downloads\bg.png"/>
          <p:cNvPicPr>
            <a:picLocks noChangeAspect="1" noChangeArrowheads="1"/>
          </p:cNvPicPr>
          <p:nvPr/>
        </p:nvPicPr>
        <p:blipFill>
          <a:blip r:embed="rId2" cstate="print"/>
          <a:srcRect r="9047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792" t="12386"/>
          <a:stretch>
            <a:fillRect/>
          </a:stretch>
        </p:blipFill>
        <p:spPr bwMode="auto">
          <a:xfrm>
            <a:off x="0" y="1268413"/>
            <a:ext cx="91440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043608" y="188640"/>
            <a:ext cx="7673800" cy="720080"/>
          </a:xfrm>
          <a:prstGeom prst="rect">
            <a:avLst/>
          </a:prstGeom>
          <a:solidFill>
            <a:schemeClr val="bg1">
              <a:alpha val="83000"/>
            </a:schemeClr>
          </a:solidFill>
          <a:effectLst>
            <a:softEdge rad="63500"/>
          </a:effectLst>
        </p:spPr>
        <p:txBody>
          <a:bodyPr tIns="72000" bIns="144000" anchor="ctr"/>
          <a:lstStyle/>
          <a:p>
            <a:pPr marL="0" lvl="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Добавление нового заказа</a:t>
            </a:r>
          </a:p>
        </p:txBody>
      </p:sp>
      <p:pic>
        <p:nvPicPr>
          <p:cNvPr id="16390" name="Picture 8" descr="C:\Users\User\Documents\NetSpeakerphone\Received Files\Азат пресс-центр тел_ 263\градиен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925" y="141288"/>
            <a:ext cx="7493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3"/>
          <p:cNvSpPr txBox="1">
            <a:spLocks noChangeArrowheads="1"/>
          </p:cNvSpPr>
          <p:nvPr/>
        </p:nvSpPr>
        <p:spPr bwMode="auto">
          <a:xfrm>
            <a:off x="8316913" y="6329363"/>
            <a:ext cx="827087" cy="528637"/>
          </a:xfrm>
          <a:prstGeom prst="rect">
            <a:avLst/>
          </a:prstGeom>
          <a:noFill/>
          <a:ln w="9525">
            <a:solidFill>
              <a:srgbClr val="FF2F2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FF3300"/>
                </a:solidFill>
                <a:latin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C:\Users\User\Downloads\bg.png"/>
          <p:cNvPicPr>
            <a:picLocks noChangeAspect="1" noChangeArrowheads="1"/>
          </p:cNvPicPr>
          <p:nvPr/>
        </p:nvPicPr>
        <p:blipFill>
          <a:blip r:embed="rId2" cstate="print"/>
          <a:srcRect r="9047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43608" y="188640"/>
            <a:ext cx="7673800" cy="720080"/>
          </a:xfrm>
          <a:prstGeom prst="rect">
            <a:avLst/>
          </a:prstGeom>
          <a:solidFill>
            <a:schemeClr val="bg1">
              <a:alpha val="83000"/>
            </a:schemeClr>
          </a:solidFill>
          <a:effectLst>
            <a:softEdge rad="63500"/>
          </a:effectLst>
        </p:spPr>
        <p:txBody>
          <a:bodyPr tIns="72000" bIns="144000" anchor="ctr"/>
          <a:lstStyle/>
          <a:p>
            <a:pPr marL="0" lvl="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Выбор номенклатуры из справочника ЛС</a:t>
            </a:r>
          </a:p>
        </p:txBody>
      </p:sp>
      <p:pic>
        <p:nvPicPr>
          <p:cNvPr id="17416" name="Picture 13"/>
          <p:cNvPicPr>
            <a:picLocks noChangeAspect="1" noChangeArrowheads="1"/>
          </p:cNvPicPr>
          <p:nvPr/>
        </p:nvPicPr>
        <p:blipFill>
          <a:blip r:embed="rId3" cstate="print"/>
          <a:srcRect b="7506"/>
          <a:stretch>
            <a:fillRect/>
          </a:stretch>
        </p:blipFill>
        <p:spPr bwMode="auto">
          <a:xfrm>
            <a:off x="-36513" y="1196975"/>
            <a:ext cx="9178926" cy="56610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5148263" y="5689600"/>
            <a:ext cx="381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Calisto MT" pitchFamily="18" charset="0"/>
              </a:rPr>
              <a:t>Предусмотрена возможность контекстного поиска товара</a:t>
            </a:r>
          </a:p>
        </p:txBody>
      </p:sp>
      <p:sp>
        <p:nvSpPr>
          <p:cNvPr id="17418" name="Oval 8"/>
          <p:cNvSpPr>
            <a:spLocks noChangeArrowheads="1"/>
          </p:cNvSpPr>
          <p:nvPr/>
        </p:nvSpPr>
        <p:spPr bwMode="auto">
          <a:xfrm>
            <a:off x="4787900" y="5516563"/>
            <a:ext cx="3903663" cy="10080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9" name="Line 9"/>
          <p:cNvSpPr>
            <a:spLocks noChangeShapeType="1"/>
          </p:cNvSpPr>
          <p:nvPr/>
        </p:nvSpPr>
        <p:spPr bwMode="auto">
          <a:xfrm flipH="1" flipV="1">
            <a:off x="3924300" y="3787775"/>
            <a:ext cx="2519363" cy="17287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pic>
        <p:nvPicPr>
          <p:cNvPr id="2" name="Picture 8" descr="C:\Users\User\Documents\NetSpeakerphone\Received Files\Азат пресс-центр тел_ 263\градиен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925" y="141288"/>
            <a:ext cx="7493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316913" y="6329363"/>
            <a:ext cx="827087" cy="528637"/>
          </a:xfrm>
          <a:prstGeom prst="rect">
            <a:avLst/>
          </a:prstGeom>
          <a:noFill/>
          <a:ln w="9525">
            <a:solidFill>
              <a:srgbClr val="FF2F2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FF3300"/>
                </a:solidFill>
                <a:latin typeface="Times New Roman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  <p:bldP spid="17418" grpId="0" animBg="1"/>
      <p:bldP spid="174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C:\Users\User\Downloads\bg.png"/>
          <p:cNvPicPr>
            <a:picLocks noChangeAspect="1" noChangeArrowheads="1"/>
          </p:cNvPicPr>
          <p:nvPr/>
        </p:nvPicPr>
        <p:blipFill>
          <a:blip r:embed="rId2" cstate="print"/>
          <a:srcRect r="9047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8640"/>
            <a:ext cx="7673800" cy="720080"/>
          </a:xfrm>
          <a:prstGeom prst="rect">
            <a:avLst/>
          </a:prstGeom>
          <a:solidFill>
            <a:schemeClr val="bg1">
              <a:alpha val="83000"/>
            </a:schemeClr>
          </a:solidFill>
          <a:effectLst>
            <a:softEdge rad="63500"/>
          </a:effectLst>
        </p:spPr>
        <p:txBody>
          <a:bodyPr tIns="72000" bIns="144000" anchor="ctr"/>
          <a:lstStyle/>
          <a:p>
            <a:pPr marL="0" lvl="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Добавление новой номенклатурной позиции в заказ</a:t>
            </a: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 cstate="print"/>
          <a:srcRect l="475" t="13762"/>
          <a:stretch>
            <a:fillRect/>
          </a:stretch>
        </p:blipFill>
        <p:spPr bwMode="auto">
          <a:xfrm>
            <a:off x="0" y="1484313"/>
            <a:ext cx="91440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4" cstate="print"/>
          <a:srcRect l="792" t="12386" b="79120"/>
          <a:stretch>
            <a:fillRect/>
          </a:stretch>
        </p:blipFill>
        <p:spPr bwMode="auto">
          <a:xfrm>
            <a:off x="0" y="1268413"/>
            <a:ext cx="9144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 descr="C:\Users\User\Documents\NetSpeakerphone\Received Files\Азат пресс-центр тел_ 263\градиент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8925" y="141288"/>
            <a:ext cx="7493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932363" y="5475288"/>
            <a:ext cx="3816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Calisto MT" pitchFamily="18" charset="0"/>
              </a:rPr>
              <a:t>Заказ торгового наименования                      (без эквивалента)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7900" y="5302250"/>
            <a:ext cx="3903663" cy="10080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3635375" y="3141663"/>
            <a:ext cx="2808288" cy="2160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8443" name="Text Box 3"/>
          <p:cNvSpPr txBox="1">
            <a:spLocks noChangeArrowheads="1"/>
          </p:cNvSpPr>
          <p:nvPr/>
        </p:nvSpPr>
        <p:spPr bwMode="auto">
          <a:xfrm>
            <a:off x="8316913" y="6329363"/>
            <a:ext cx="827087" cy="528637"/>
          </a:xfrm>
          <a:prstGeom prst="rect">
            <a:avLst/>
          </a:prstGeom>
          <a:noFill/>
          <a:ln w="9525">
            <a:solidFill>
              <a:srgbClr val="FF2F2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FF3300"/>
                </a:solidFill>
                <a:latin typeface="Times New Roman" pitchFamily="18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C:\Users\User\Downloads\bg.png"/>
          <p:cNvPicPr>
            <a:picLocks noChangeAspect="1" noChangeArrowheads="1"/>
          </p:cNvPicPr>
          <p:nvPr/>
        </p:nvPicPr>
        <p:blipFill>
          <a:blip r:embed="rId2" cstate="print"/>
          <a:srcRect r="9047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196975"/>
            <a:ext cx="7632700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049958" y="194990"/>
            <a:ext cx="7673800" cy="720080"/>
          </a:xfrm>
          <a:prstGeom prst="rect">
            <a:avLst/>
          </a:prstGeom>
          <a:solidFill>
            <a:schemeClr val="bg1">
              <a:alpha val="83000"/>
            </a:schemeClr>
          </a:solidFill>
          <a:effectLst>
            <a:softEdge rad="63500"/>
          </a:effectLst>
        </p:spPr>
        <p:txBody>
          <a:bodyPr tIns="72000" bIns="144000" anchor="ctr"/>
          <a:lstStyle/>
          <a:p>
            <a:pPr marL="0" lvl="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Просмотр заявок от ЛПУ в ГУП «</a:t>
            </a:r>
            <a:r>
              <a:rPr lang="ru-RU" sz="2200" b="1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Таттехмедфарм</a:t>
            </a:r>
            <a:r>
              <a:rPr lang="ru-RU" sz="2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»</a:t>
            </a:r>
          </a:p>
        </p:txBody>
      </p:sp>
      <p:pic>
        <p:nvPicPr>
          <p:cNvPr id="19462" name="Picture 8" descr="C:\Users\User\Documents\NetSpeakerphone\Received Files\Азат пресс-центр тел_ 263\градиен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925" y="141288"/>
            <a:ext cx="7493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3"/>
          <p:cNvSpPr txBox="1">
            <a:spLocks noChangeArrowheads="1"/>
          </p:cNvSpPr>
          <p:nvPr/>
        </p:nvSpPr>
        <p:spPr bwMode="auto">
          <a:xfrm>
            <a:off x="8316913" y="6329363"/>
            <a:ext cx="827087" cy="528637"/>
          </a:xfrm>
          <a:prstGeom prst="rect">
            <a:avLst/>
          </a:prstGeom>
          <a:noFill/>
          <a:ln w="9525">
            <a:solidFill>
              <a:srgbClr val="FF2F2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FF3300"/>
                </a:solidFill>
                <a:latin typeface="Times New Roman" pitchFamily="18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C:\Users\User\Downloads\bg.png"/>
          <p:cNvPicPr>
            <a:picLocks noChangeAspect="1" noChangeArrowheads="1"/>
          </p:cNvPicPr>
          <p:nvPr/>
        </p:nvPicPr>
        <p:blipFill>
          <a:blip r:embed="rId2" cstate="print"/>
          <a:srcRect r="9047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 descr="C:\Users\User\Documents\NetSpeakerphone\Received Files\Азат пресс-центр тел_ 263\градиен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925" y="141288"/>
            <a:ext cx="7493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3"/>
          <p:cNvSpPr txBox="1">
            <a:spLocks noChangeArrowheads="1"/>
          </p:cNvSpPr>
          <p:nvPr/>
        </p:nvSpPr>
        <p:spPr bwMode="auto">
          <a:xfrm>
            <a:off x="8316913" y="6329363"/>
            <a:ext cx="827087" cy="528637"/>
          </a:xfrm>
          <a:prstGeom prst="rect">
            <a:avLst/>
          </a:prstGeom>
          <a:noFill/>
          <a:ln w="9525">
            <a:solidFill>
              <a:srgbClr val="FF2F2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FF33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4932363" y="1557338"/>
            <a:ext cx="1439862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/>
              <a:t>…</a:t>
            </a:r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1763713" y="2852738"/>
            <a:ext cx="576262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>
            <a:off x="3851275" y="2852738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flipH="1">
            <a:off x="5219700" y="2781300"/>
            <a:ext cx="1873250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395288" y="5661025"/>
            <a:ext cx="8424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Отдел закупа ТТМФ формирует консолидированную заявку, разбивает на группы и формирует конкурсные лоты.</a:t>
            </a:r>
          </a:p>
        </p:txBody>
      </p:sp>
      <p:grpSp>
        <p:nvGrpSpPr>
          <p:cNvPr id="32787" name="Group 19"/>
          <p:cNvGrpSpPr>
            <a:grpSpLocks/>
          </p:cNvGrpSpPr>
          <p:nvPr/>
        </p:nvGrpSpPr>
        <p:grpSpPr bwMode="auto">
          <a:xfrm>
            <a:off x="755650" y="1700213"/>
            <a:ext cx="1728788" cy="1154112"/>
            <a:chOff x="476" y="1207"/>
            <a:chExt cx="1089" cy="727"/>
          </a:xfrm>
        </p:grpSpPr>
        <p:sp>
          <p:nvSpPr>
            <p:cNvPr id="32788" name="Document"/>
            <p:cNvSpPr>
              <a:spLocks noEditPoints="1" noChangeArrowheads="1"/>
            </p:cNvSpPr>
            <p:nvPr/>
          </p:nvSpPr>
          <p:spPr bwMode="auto">
            <a:xfrm>
              <a:off x="476" y="1207"/>
              <a:ext cx="1089" cy="72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r>
                <a:rPr lang="ru-RU" sz="2000" b="1"/>
                <a:t>Заявка </a:t>
              </a:r>
            </a:p>
            <a:p>
              <a:pPr>
                <a:defRPr/>
              </a:pPr>
              <a:r>
                <a:rPr lang="ru-RU" sz="2000" b="1"/>
                <a:t>ЛПУ 1</a:t>
              </a:r>
            </a:p>
          </p:txBody>
        </p:sp>
        <p:grpSp>
          <p:nvGrpSpPr>
            <p:cNvPr id="20512" name="Group 21"/>
            <p:cNvGrpSpPr>
              <a:grpSpLocks/>
            </p:cNvGrpSpPr>
            <p:nvPr/>
          </p:nvGrpSpPr>
          <p:grpSpPr bwMode="auto">
            <a:xfrm>
              <a:off x="1156" y="1525"/>
              <a:ext cx="363" cy="363"/>
              <a:chOff x="567" y="1045"/>
              <a:chExt cx="453" cy="453"/>
            </a:xfrm>
          </p:grpSpPr>
          <p:sp>
            <p:nvSpPr>
              <p:cNvPr id="20513" name="AutoShape 22"/>
              <p:cNvSpPr>
                <a:spLocks noChangeAspect="1" noChangeArrowheads="1"/>
              </p:cNvSpPr>
              <p:nvPr/>
            </p:nvSpPr>
            <p:spPr bwMode="auto">
              <a:xfrm>
                <a:off x="567" y="1045"/>
                <a:ext cx="453" cy="453"/>
              </a:xfrm>
              <a:prstGeom prst="plus">
                <a:avLst>
                  <a:gd name="adj" fmla="val 25000"/>
                </a:avLst>
              </a:prstGeom>
              <a:gradFill rotWithShape="1">
                <a:gsLst>
                  <a:gs pos="0">
                    <a:srgbClr val="FF0000"/>
                  </a:gs>
                  <a:gs pos="100000">
                    <a:srgbClr val="CA000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1600" b="1"/>
              </a:p>
            </p:txBody>
          </p:sp>
          <p:pic>
            <p:nvPicPr>
              <p:cNvPr id="20514" name="Picture 23" descr="j019538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12" y="1090"/>
                <a:ext cx="327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32792" name="Group 24"/>
          <p:cNvGrpSpPr>
            <a:grpSpLocks/>
          </p:cNvGrpSpPr>
          <p:nvPr/>
        </p:nvGrpSpPr>
        <p:grpSpPr bwMode="auto">
          <a:xfrm>
            <a:off x="1403350" y="3573463"/>
            <a:ext cx="4103688" cy="1439862"/>
            <a:chOff x="1247" y="2387"/>
            <a:chExt cx="2222" cy="862"/>
          </a:xfrm>
        </p:grpSpPr>
        <p:sp>
          <p:nvSpPr>
            <p:cNvPr id="32793" name="Documents"/>
            <p:cNvSpPr>
              <a:spLocks noEditPoints="1" noChangeArrowheads="1"/>
            </p:cNvSpPr>
            <p:nvPr/>
          </p:nvSpPr>
          <p:spPr bwMode="auto">
            <a:xfrm>
              <a:off x="1247" y="2387"/>
              <a:ext cx="2222" cy="862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lIns="0" rIns="0"/>
            <a:lstStyle/>
            <a:p>
              <a:pPr>
                <a:defRPr/>
              </a:pPr>
              <a:endParaRPr lang="ru-RU" b="1"/>
            </a:p>
          </p:txBody>
        </p:sp>
        <p:pic>
          <p:nvPicPr>
            <p:cNvPr id="20510" name="Picture 20" descr="PC_blu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9" y="2931"/>
              <a:ext cx="363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95" name="Group 27"/>
          <p:cNvGrpSpPr>
            <a:grpSpLocks/>
          </p:cNvGrpSpPr>
          <p:nvPr/>
        </p:nvGrpSpPr>
        <p:grpSpPr bwMode="auto">
          <a:xfrm>
            <a:off x="2987675" y="1700213"/>
            <a:ext cx="1728788" cy="1154112"/>
            <a:chOff x="476" y="1207"/>
            <a:chExt cx="1089" cy="727"/>
          </a:xfrm>
        </p:grpSpPr>
        <p:sp>
          <p:nvSpPr>
            <p:cNvPr id="32796" name="Document"/>
            <p:cNvSpPr>
              <a:spLocks noEditPoints="1" noChangeArrowheads="1"/>
            </p:cNvSpPr>
            <p:nvPr/>
          </p:nvSpPr>
          <p:spPr bwMode="auto">
            <a:xfrm>
              <a:off x="476" y="1207"/>
              <a:ext cx="1089" cy="72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r>
                <a:rPr lang="ru-RU" sz="2000" b="1"/>
                <a:t>Заявка </a:t>
              </a:r>
            </a:p>
            <a:p>
              <a:pPr>
                <a:defRPr/>
              </a:pPr>
              <a:r>
                <a:rPr lang="ru-RU" sz="2000" b="1"/>
                <a:t>ЛПУ 2</a:t>
              </a:r>
            </a:p>
          </p:txBody>
        </p:sp>
        <p:grpSp>
          <p:nvGrpSpPr>
            <p:cNvPr id="20506" name="Group 29"/>
            <p:cNvGrpSpPr>
              <a:grpSpLocks/>
            </p:cNvGrpSpPr>
            <p:nvPr/>
          </p:nvGrpSpPr>
          <p:grpSpPr bwMode="auto">
            <a:xfrm>
              <a:off x="1156" y="1525"/>
              <a:ext cx="363" cy="363"/>
              <a:chOff x="567" y="1045"/>
              <a:chExt cx="453" cy="453"/>
            </a:xfrm>
          </p:grpSpPr>
          <p:sp>
            <p:nvSpPr>
              <p:cNvPr id="20507" name="AutoShape 30"/>
              <p:cNvSpPr>
                <a:spLocks noChangeAspect="1" noChangeArrowheads="1"/>
              </p:cNvSpPr>
              <p:nvPr/>
            </p:nvSpPr>
            <p:spPr bwMode="auto">
              <a:xfrm>
                <a:off x="567" y="1045"/>
                <a:ext cx="453" cy="453"/>
              </a:xfrm>
              <a:prstGeom prst="plus">
                <a:avLst>
                  <a:gd name="adj" fmla="val 25000"/>
                </a:avLst>
              </a:prstGeom>
              <a:gradFill rotWithShape="1">
                <a:gsLst>
                  <a:gs pos="0">
                    <a:srgbClr val="FF0000"/>
                  </a:gs>
                  <a:gs pos="100000">
                    <a:srgbClr val="CA000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1600" b="1"/>
              </a:p>
            </p:txBody>
          </p:sp>
          <p:pic>
            <p:nvPicPr>
              <p:cNvPr id="20508" name="Picture 31" descr="j019538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12" y="1090"/>
                <a:ext cx="327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32800" name="Group 32"/>
          <p:cNvGrpSpPr>
            <a:grpSpLocks/>
          </p:cNvGrpSpPr>
          <p:nvPr/>
        </p:nvGrpSpPr>
        <p:grpSpPr bwMode="auto">
          <a:xfrm>
            <a:off x="6516688" y="1700213"/>
            <a:ext cx="1728787" cy="1154112"/>
            <a:chOff x="476" y="1207"/>
            <a:chExt cx="1089" cy="727"/>
          </a:xfrm>
        </p:grpSpPr>
        <p:sp>
          <p:nvSpPr>
            <p:cNvPr id="32801" name="Document"/>
            <p:cNvSpPr>
              <a:spLocks noEditPoints="1" noChangeArrowheads="1"/>
            </p:cNvSpPr>
            <p:nvPr/>
          </p:nvSpPr>
          <p:spPr bwMode="auto">
            <a:xfrm>
              <a:off x="476" y="1207"/>
              <a:ext cx="1089" cy="727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lIns="0"/>
            <a:lstStyle/>
            <a:p>
              <a:pPr>
                <a:defRPr/>
              </a:pPr>
              <a:r>
                <a:rPr lang="ru-RU" sz="2000" b="1"/>
                <a:t>Заявка </a:t>
              </a:r>
            </a:p>
            <a:p>
              <a:pPr>
                <a:defRPr/>
              </a:pPr>
              <a:r>
                <a:rPr lang="ru-RU" sz="2000" b="1"/>
                <a:t>ЛПУ 227</a:t>
              </a:r>
            </a:p>
          </p:txBody>
        </p:sp>
        <p:grpSp>
          <p:nvGrpSpPr>
            <p:cNvPr id="20502" name="Group 34"/>
            <p:cNvGrpSpPr>
              <a:grpSpLocks/>
            </p:cNvGrpSpPr>
            <p:nvPr/>
          </p:nvGrpSpPr>
          <p:grpSpPr bwMode="auto">
            <a:xfrm>
              <a:off x="1156" y="1525"/>
              <a:ext cx="363" cy="363"/>
              <a:chOff x="567" y="1045"/>
              <a:chExt cx="453" cy="453"/>
            </a:xfrm>
          </p:grpSpPr>
          <p:sp>
            <p:nvSpPr>
              <p:cNvPr id="20503" name="AutoShape 35"/>
              <p:cNvSpPr>
                <a:spLocks noChangeAspect="1" noChangeArrowheads="1"/>
              </p:cNvSpPr>
              <p:nvPr/>
            </p:nvSpPr>
            <p:spPr bwMode="auto">
              <a:xfrm>
                <a:off x="567" y="1045"/>
                <a:ext cx="453" cy="453"/>
              </a:xfrm>
              <a:prstGeom prst="plus">
                <a:avLst>
                  <a:gd name="adj" fmla="val 25000"/>
                </a:avLst>
              </a:prstGeom>
              <a:gradFill rotWithShape="1">
                <a:gsLst>
                  <a:gs pos="0">
                    <a:srgbClr val="FF0000"/>
                  </a:gs>
                  <a:gs pos="100000">
                    <a:srgbClr val="CA0000"/>
                  </a:gs>
                </a:gsLst>
                <a:lin ang="5400000" scaled="1"/>
              </a:gradFill>
              <a:ln w="9525">
                <a:solidFill>
                  <a:srgbClr val="99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1600" b="1"/>
              </a:p>
            </p:txBody>
          </p:sp>
          <p:pic>
            <p:nvPicPr>
              <p:cNvPr id="20504" name="Picture 36" descr="j019538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12" y="1090"/>
                <a:ext cx="327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32805" name="Group 37"/>
          <p:cNvGrpSpPr>
            <a:grpSpLocks/>
          </p:cNvGrpSpPr>
          <p:nvPr/>
        </p:nvGrpSpPr>
        <p:grpSpPr bwMode="auto">
          <a:xfrm>
            <a:off x="6443663" y="3789363"/>
            <a:ext cx="2087562" cy="1079500"/>
            <a:chOff x="4059" y="2523"/>
            <a:chExt cx="1315" cy="680"/>
          </a:xfrm>
        </p:grpSpPr>
        <p:sp>
          <p:nvSpPr>
            <p:cNvPr id="32806" name="Rectangle 38"/>
            <p:cNvSpPr>
              <a:spLocks noChangeArrowheads="1"/>
            </p:cNvSpPr>
            <p:nvPr/>
          </p:nvSpPr>
          <p:spPr bwMode="auto">
            <a:xfrm>
              <a:off x="4059" y="2523"/>
              <a:ext cx="1315" cy="6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400" b="1" dirty="0"/>
                <a:t>         ЛОТЫ</a:t>
              </a:r>
            </a:p>
          </p:txBody>
        </p:sp>
        <p:pic>
          <p:nvPicPr>
            <p:cNvPr id="20500" name="Picture 39" descr="MCj04325990000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05" y="2660"/>
              <a:ext cx="453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808" name="AutoShape 40"/>
          <p:cNvSpPr>
            <a:spLocks noChangeArrowheads="1"/>
          </p:cNvSpPr>
          <p:nvPr/>
        </p:nvSpPr>
        <p:spPr bwMode="auto">
          <a:xfrm>
            <a:off x="5651500" y="4076700"/>
            <a:ext cx="720725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0" rIns="0"/>
          <a:lstStyle/>
          <a:p>
            <a:pPr>
              <a:defRPr/>
            </a:pPr>
            <a:endParaRPr lang="ru-RU"/>
          </a:p>
        </p:txBody>
      </p:sp>
      <p:sp>
        <p:nvSpPr>
          <p:cNvPr id="32809" name="Rectangle 41"/>
          <p:cNvSpPr>
            <a:spLocks noChangeArrowheads="1"/>
          </p:cNvSpPr>
          <p:nvPr/>
        </p:nvSpPr>
        <p:spPr bwMode="auto">
          <a:xfrm>
            <a:off x="1476375" y="3789363"/>
            <a:ext cx="33115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Консолидированная</a:t>
            </a:r>
          </a:p>
          <a:p>
            <a:pPr algn="ctr"/>
            <a:r>
              <a:rPr lang="ru-RU" sz="2400" b="1"/>
              <a:t>заявка</a:t>
            </a: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1043608" y="188640"/>
            <a:ext cx="7673800" cy="720080"/>
          </a:xfrm>
          <a:prstGeom prst="rect">
            <a:avLst/>
          </a:prstGeom>
          <a:solidFill>
            <a:schemeClr val="bg1">
              <a:alpha val="74000"/>
            </a:schemeClr>
          </a:solidFill>
          <a:effectLst>
            <a:softEdge rad="63500"/>
          </a:effectLst>
        </p:spPr>
        <p:txBody>
          <a:bodyPr tIns="0" bIns="144000" rtlCol="0">
            <a:noAutofit/>
          </a:bodyPr>
          <a:lstStyle/>
          <a:p>
            <a:pPr marL="0" lvl="3" algn="ctr"/>
            <a:r>
              <a:rPr lang="ru-RU" sz="2200" b="1" dirty="0" smtClean="0">
                <a:solidFill>
                  <a:srgbClr val="C00000"/>
                </a:solidFill>
                <a:latin typeface="Calibri" pitchFamily="34" charset="0"/>
              </a:rPr>
              <a:t>Работа в ТАТТЕХМЕДФАРМ</a:t>
            </a:r>
          </a:p>
          <a:p>
            <a:pPr marL="342900" indent="-342900" algn="ctr"/>
            <a:r>
              <a:rPr lang="ru-RU" sz="2200" b="1" dirty="0" smtClean="0">
                <a:solidFill>
                  <a:srgbClr val="C00000"/>
                </a:solidFill>
                <a:latin typeface="Calibri" pitchFamily="34" charset="0"/>
              </a:rPr>
              <a:t>Консолидация заявок</a:t>
            </a:r>
            <a:endParaRPr lang="ru-RU" sz="22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1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1000"/>
                                        <p:tgtEl>
                                          <p:spTgt spid="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/>
      <p:bldP spid="32783" grpId="0" animBg="1"/>
      <p:bldP spid="32784" grpId="0" animBg="1"/>
      <p:bldP spid="32785" grpId="0" animBg="1"/>
      <p:bldP spid="32786" grpId="0"/>
      <p:bldP spid="32808" grpId="0" animBg="1"/>
      <p:bldP spid="328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62"/>
          <p:cNvSpPr>
            <a:spLocks noChangeArrowheads="1"/>
          </p:cNvSpPr>
          <p:nvPr/>
        </p:nvSpPr>
        <p:spPr bwMode="auto">
          <a:xfrm>
            <a:off x="5508625" y="1628775"/>
            <a:ext cx="2447925" cy="1152525"/>
          </a:xfrm>
          <a:prstGeom prst="rect">
            <a:avLst/>
          </a:prstGeom>
          <a:gradFill>
            <a:gsLst>
              <a:gs pos="40000">
                <a:srgbClr val="F0F6EA"/>
              </a:gs>
              <a:gs pos="78000">
                <a:srgbClr val="9CB86E"/>
              </a:gs>
              <a:gs pos="100000">
                <a:srgbClr val="497413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1506" name="Picture 3" descr="C:\Users\User\Downloads\bg.png"/>
          <p:cNvPicPr>
            <a:picLocks noChangeAspect="1" noChangeArrowheads="1"/>
          </p:cNvPicPr>
          <p:nvPr/>
        </p:nvPicPr>
        <p:blipFill>
          <a:blip r:embed="rId2" cstate="print"/>
          <a:srcRect r="9047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43608" y="188640"/>
            <a:ext cx="7673800" cy="720080"/>
          </a:xfrm>
          <a:prstGeom prst="rect">
            <a:avLst/>
          </a:prstGeom>
          <a:solidFill>
            <a:schemeClr val="bg1">
              <a:alpha val="83000"/>
            </a:schemeClr>
          </a:solidFill>
          <a:effectLst>
            <a:softEdge rad="63500"/>
          </a:effectLst>
        </p:spPr>
        <p:txBody>
          <a:bodyPr tIns="72000" bIns="144000" anchor="ctr"/>
          <a:lstStyle/>
          <a:p>
            <a:pPr marL="0" lvl="3" algn="ctr">
              <a:defRPr/>
            </a:pPr>
            <a:r>
              <a:rPr lang="ru-RU" sz="2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Взаимодействие ПС с «ЭТП ТТМФ»</a:t>
            </a:r>
          </a:p>
        </p:txBody>
      </p:sp>
      <p:pic>
        <p:nvPicPr>
          <p:cNvPr id="21510" name="Picture 8" descr="C:\Users\User\Documents\NetSpeakerphone\Received Files\Азат пресс-центр тел_ 263\градиен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925" y="141288"/>
            <a:ext cx="7493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3"/>
          <p:cNvSpPr txBox="1">
            <a:spLocks noChangeArrowheads="1"/>
          </p:cNvSpPr>
          <p:nvPr/>
        </p:nvSpPr>
        <p:spPr bwMode="auto">
          <a:xfrm>
            <a:off x="8316913" y="6329363"/>
            <a:ext cx="827087" cy="528637"/>
          </a:xfrm>
          <a:prstGeom prst="rect">
            <a:avLst/>
          </a:prstGeom>
          <a:noFill/>
          <a:ln w="9525">
            <a:solidFill>
              <a:srgbClr val="FF2F2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</a:rPr>
              <a:t> </a:t>
            </a:r>
            <a:r>
              <a:rPr lang="ru-RU" sz="2800" b="1">
                <a:solidFill>
                  <a:srgbClr val="FF33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33828" name="AutoShape 36"/>
          <p:cNvSpPr>
            <a:spLocks noChangeArrowheads="1"/>
          </p:cNvSpPr>
          <p:nvPr/>
        </p:nvSpPr>
        <p:spPr bwMode="auto">
          <a:xfrm>
            <a:off x="1547813" y="2060575"/>
            <a:ext cx="1081087" cy="647700"/>
          </a:xfrm>
          <a:prstGeom prst="rightArrow">
            <a:avLst>
              <a:gd name="adj1" fmla="val 50000"/>
              <a:gd name="adj2" fmla="val 41728"/>
            </a:avLst>
          </a:prstGeom>
          <a:solidFill>
            <a:srgbClr val="4579B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торги</a:t>
            </a:r>
          </a:p>
        </p:txBody>
      </p:sp>
      <p:sp>
        <p:nvSpPr>
          <p:cNvPr id="33830" name="Text Box 38"/>
          <p:cNvSpPr txBox="1">
            <a:spLocks noChangeArrowheads="1"/>
          </p:cNvSpPr>
          <p:nvPr/>
        </p:nvSpPr>
        <p:spPr bwMode="auto">
          <a:xfrm>
            <a:off x="2916238" y="4292600"/>
            <a:ext cx="4176712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Выигравшие лоты в системе преобразуются в договоры с поставщиками.</a:t>
            </a:r>
          </a:p>
          <a:p>
            <a:pPr>
              <a:spcBef>
                <a:spcPct val="50000"/>
              </a:spcBef>
            </a:pPr>
            <a:r>
              <a:rPr lang="ru-RU" b="1"/>
              <a:t>После поставки на склад начинается отгрузка отделом сбыта товара по заявкам ЛПУ.</a:t>
            </a: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179388" y="1700213"/>
            <a:ext cx="1295400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bIns="0" anchor="ctr"/>
          <a:lstStyle/>
          <a:p>
            <a:pPr algn="ctr">
              <a:defRPr/>
            </a:pPr>
            <a:endParaRPr lang="ru-RU" sz="2400" b="1" dirty="0"/>
          </a:p>
          <a:p>
            <a:pPr algn="ctr">
              <a:defRPr/>
            </a:pPr>
            <a:endParaRPr lang="ru-RU" sz="2400" b="1" dirty="0"/>
          </a:p>
          <a:p>
            <a:pPr algn="ctr">
              <a:defRPr/>
            </a:pPr>
            <a:r>
              <a:rPr lang="ru-RU" sz="2400" b="1" dirty="0"/>
              <a:t>ЛОТЫ</a:t>
            </a:r>
          </a:p>
        </p:txBody>
      </p:sp>
      <p:pic>
        <p:nvPicPr>
          <p:cNvPr id="33832" name="Picture 40" descr="MCj0432599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773238"/>
            <a:ext cx="6667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39" name="Rectangle 47"/>
          <p:cNvSpPr>
            <a:spLocks noChangeArrowheads="1"/>
          </p:cNvSpPr>
          <p:nvPr/>
        </p:nvSpPr>
        <p:spPr bwMode="auto">
          <a:xfrm>
            <a:off x="3995738" y="3332163"/>
            <a:ext cx="947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Товар</a:t>
            </a:r>
          </a:p>
        </p:txBody>
      </p:sp>
      <p:sp>
        <p:nvSpPr>
          <p:cNvPr id="33840" name="AutoShape 48"/>
          <p:cNvSpPr>
            <a:spLocks noChangeArrowheads="1"/>
          </p:cNvSpPr>
          <p:nvPr/>
        </p:nvSpPr>
        <p:spPr bwMode="auto">
          <a:xfrm>
            <a:off x="7524750" y="3789363"/>
            <a:ext cx="1439863" cy="1441450"/>
          </a:xfrm>
          <a:prstGeom prst="roundRect">
            <a:avLst>
              <a:gd name="adj" fmla="val 16667"/>
            </a:avLst>
          </a:prstGeom>
          <a:solidFill>
            <a:schemeClr val="accent1">
              <a:alpha val="4299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3841" name="Text Box 49"/>
          <p:cNvSpPr txBox="1">
            <a:spLocks noChangeArrowheads="1"/>
          </p:cNvSpPr>
          <p:nvPr/>
        </p:nvSpPr>
        <p:spPr bwMode="auto">
          <a:xfrm>
            <a:off x="7813675" y="4365625"/>
            <a:ext cx="935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ЛПУ</a:t>
            </a:r>
          </a:p>
        </p:txBody>
      </p:sp>
      <p:sp>
        <p:nvSpPr>
          <p:cNvPr id="33842" name="AutoShape 50"/>
          <p:cNvSpPr>
            <a:spLocks noChangeAspect="1" noChangeArrowheads="1"/>
          </p:cNvSpPr>
          <p:nvPr/>
        </p:nvSpPr>
        <p:spPr bwMode="auto">
          <a:xfrm>
            <a:off x="7712075" y="4005263"/>
            <a:ext cx="1065213" cy="976312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FF0000"/>
              </a:gs>
              <a:gs pos="100000">
                <a:srgbClr val="CA0000"/>
              </a:gs>
            </a:gsLst>
            <a:lin ang="5400000" scaled="1"/>
          </a:gra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/>
          </a:p>
        </p:txBody>
      </p:sp>
      <p:sp>
        <p:nvSpPr>
          <p:cNvPr id="33843" name="AutoShape 51"/>
          <p:cNvSpPr>
            <a:spLocks noChangeArrowheads="1"/>
          </p:cNvSpPr>
          <p:nvPr/>
        </p:nvSpPr>
        <p:spPr bwMode="auto">
          <a:xfrm>
            <a:off x="4354513" y="1773238"/>
            <a:ext cx="1081087" cy="115093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4579B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итоги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торгов</a:t>
            </a:r>
          </a:p>
        </p:txBody>
      </p:sp>
      <p:grpSp>
        <p:nvGrpSpPr>
          <p:cNvPr id="33845" name="Group 53"/>
          <p:cNvGrpSpPr>
            <a:grpSpLocks/>
          </p:cNvGrpSpPr>
          <p:nvPr/>
        </p:nvGrpSpPr>
        <p:grpSpPr bwMode="auto">
          <a:xfrm>
            <a:off x="611188" y="4724400"/>
            <a:ext cx="1617662" cy="1296988"/>
            <a:chOff x="4558" y="1979"/>
            <a:chExt cx="1019" cy="817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846" name="AutoShape 54"/>
            <p:cNvSpPr>
              <a:spLocks noChangeArrowheads="1"/>
            </p:cNvSpPr>
            <p:nvPr/>
          </p:nvSpPr>
          <p:spPr bwMode="auto">
            <a:xfrm>
              <a:off x="4558" y="1979"/>
              <a:ext cx="1019" cy="817"/>
            </a:xfrm>
            <a:prstGeom prst="roundRect">
              <a:avLst>
                <a:gd name="adj" fmla="val 0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47" name="Text Box 55"/>
            <p:cNvSpPr txBox="1">
              <a:spLocks noChangeArrowheads="1"/>
            </p:cNvSpPr>
            <p:nvPr/>
          </p:nvSpPr>
          <p:spPr bwMode="auto">
            <a:xfrm>
              <a:off x="4694" y="2492"/>
              <a:ext cx="769" cy="212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000" b="1"/>
                <a:t>Поставщик </a:t>
              </a:r>
            </a:p>
          </p:txBody>
        </p:sp>
        <p:pic>
          <p:nvPicPr>
            <p:cNvPr id="33848" name="Picture 56" descr="IN00535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07" y="2055"/>
              <a:ext cx="522" cy="438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33849" name="AutoShape 57"/>
          <p:cNvCxnSpPr>
            <a:cxnSpLocks noChangeShapeType="1"/>
          </p:cNvCxnSpPr>
          <p:nvPr/>
        </p:nvCxnSpPr>
        <p:spPr bwMode="auto">
          <a:xfrm rot="5400000" flipH="1" flipV="1">
            <a:off x="3050381" y="1115219"/>
            <a:ext cx="1978025" cy="5240338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stealth" w="med" len="lg"/>
          </a:ln>
        </p:spPr>
      </p:cxnSp>
      <p:cxnSp>
        <p:nvCxnSpPr>
          <p:cNvPr id="33850" name="AutoShape 58"/>
          <p:cNvCxnSpPr>
            <a:cxnSpLocks noChangeShapeType="1"/>
            <a:endCxn id="33840" idx="0"/>
          </p:cNvCxnSpPr>
          <p:nvPr/>
        </p:nvCxnSpPr>
        <p:spPr bwMode="auto">
          <a:xfrm>
            <a:off x="7956550" y="2268538"/>
            <a:ext cx="287338" cy="1520825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stealth" w="med" len="lg"/>
          </a:ln>
        </p:spPr>
      </p:cxnSp>
      <p:sp>
        <p:nvSpPr>
          <p:cNvPr id="33851" name="Rectangle 59"/>
          <p:cNvSpPr>
            <a:spLocks noChangeArrowheads="1"/>
          </p:cNvSpPr>
          <p:nvPr/>
        </p:nvSpPr>
        <p:spPr bwMode="auto">
          <a:xfrm>
            <a:off x="6869113" y="3068638"/>
            <a:ext cx="1303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Отгрузка</a:t>
            </a:r>
          </a:p>
        </p:txBody>
      </p:sp>
      <p:sp>
        <p:nvSpPr>
          <p:cNvPr id="33852" name="Text Box 60"/>
          <p:cNvSpPr txBox="1">
            <a:spLocks noChangeArrowheads="1"/>
          </p:cNvSpPr>
          <p:nvPr/>
        </p:nvSpPr>
        <p:spPr bwMode="auto">
          <a:xfrm>
            <a:off x="7856538" y="4249738"/>
            <a:ext cx="935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ЛПУ</a:t>
            </a:r>
          </a:p>
        </p:txBody>
      </p:sp>
      <p:pic>
        <p:nvPicPr>
          <p:cNvPr id="33853" name="Picture 8" descr="C:\Users\User\Documents\NetSpeakerphone\Received Files\Азат пресс-центр тел_ 263\градиен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1628775"/>
            <a:ext cx="7493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54" name="Rectangle 62"/>
          <p:cNvSpPr>
            <a:spLocks noChangeArrowheads="1"/>
          </p:cNvSpPr>
          <p:nvPr/>
        </p:nvSpPr>
        <p:spPr bwMode="auto">
          <a:xfrm rot="10800000">
            <a:off x="2700338" y="1844675"/>
            <a:ext cx="1511300" cy="936625"/>
          </a:xfrm>
          <a:prstGeom prst="rect">
            <a:avLst/>
          </a:prstGeom>
          <a:gradFill>
            <a:gsLst>
              <a:gs pos="48000">
                <a:schemeClr val="accent1">
                  <a:lumMod val="40000"/>
                  <a:lumOff val="60000"/>
                </a:schemeClr>
              </a:gs>
              <a:gs pos="3000">
                <a:schemeClr val="accent2">
                  <a:lumMod val="20000"/>
                  <a:lumOff val="80000"/>
                </a:schemeClr>
              </a:gs>
              <a:gs pos="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" name="Text Box 38"/>
          <p:cNvSpPr txBox="1">
            <a:spLocks noChangeArrowheads="1"/>
          </p:cNvSpPr>
          <p:nvPr/>
        </p:nvSpPr>
        <p:spPr bwMode="auto">
          <a:xfrm>
            <a:off x="2627313" y="2133600"/>
            <a:ext cx="1728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«ЭТП ТТМФ»</a:t>
            </a:r>
          </a:p>
        </p:txBody>
      </p:sp>
      <p:sp>
        <p:nvSpPr>
          <p:cNvPr id="33" name="Text Box 38"/>
          <p:cNvSpPr txBox="1">
            <a:spLocks noChangeArrowheads="1"/>
          </p:cNvSpPr>
          <p:nvPr/>
        </p:nvSpPr>
        <p:spPr bwMode="auto">
          <a:xfrm>
            <a:off x="5795963" y="2349500"/>
            <a:ext cx="21605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Таттехмедфарм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3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3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828" grpId="0" animBg="1"/>
      <p:bldP spid="33830" grpId="0"/>
      <p:bldP spid="33831" grpId="0" animBg="1"/>
      <p:bldP spid="33839" grpId="0"/>
      <p:bldP spid="33840" grpId="0" animBg="1"/>
      <p:bldP spid="33841" grpId="0"/>
      <p:bldP spid="33842" grpId="0" animBg="1"/>
      <p:bldP spid="33843" grpId="0" animBg="1"/>
      <p:bldP spid="33851" grpId="0"/>
      <p:bldP spid="33852" grpId="0"/>
      <p:bldP spid="33854" grpId="0" animBg="1"/>
      <p:bldP spid="31" grpId="0"/>
      <p:bldP spid="3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1426</TotalTime>
  <Words>410</Words>
  <Application>Microsoft Office PowerPoint</Application>
  <PresentationFormat>Экран (4:3)</PresentationFormat>
  <Paragraphs>108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Технический порядок работы  программных средств «Заявки ЛПУ» и  ЭТП ГУП «Таттехмедфарм»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Регистрация заказчика и участника на  АРМ «ЭТП – Заказчик» и АРМ «ЭТП – Участник»</vt:lpstr>
      <vt:lpstr>Объявление заказа в АРМ «ЭТП - Заказчик»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1.  Все этапы закупок на «ЭТП ТТМФ» сопровождаются соответствующими протоколами:  - протокол рассмотрения заявок,  - протокол проведения торгов,  - протокол подведения итогов торгов.  2. Все этапы и действия, проводимые на «ЭТП ТТМФ» заказчиком, интегрируются с официальным сайтом zakupki.gov.ru</vt:lpstr>
      <vt:lpstr>1.  Все этапы закупок на «ЭТП ТТМФ» сопровождаются соответствующими протоколами:  - протокол рассмотрения заявок,  - протокол проведения торгов,  - протокол подведения итогов торгов.  2. Все этапы и действия, проводимые на «ЭТП ТТМФ» заказчиком, интегрируются с официальным сайтом zakupki.gov.ru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Программно-аппаратного комплекса Электронной Торговой Площадки  ГУП «Таттехмедфарм»</dc:title>
  <dc:creator>User</dc:creator>
  <cp:lastModifiedBy>User</cp:lastModifiedBy>
  <cp:revision>163</cp:revision>
  <dcterms:created xsi:type="dcterms:W3CDTF">2012-08-22T12:12:47Z</dcterms:created>
  <dcterms:modified xsi:type="dcterms:W3CDTF">2013-06-11T06:32:24Z</dcterms:modified>
</cp:coreProperties>
</file>